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png" ContentType="image/png"/>
  <Override PartName="/ppt/media/image4.png" ContentType="image/png"/>
  <Override PartName="/ppt/media/image5.png" ContentType="image/png"/>
  <Override PartName="/ppt/media/image11.png" ContentType="image/png"/>
  <Override PartName="/ppt/media/image6.png" ContentType="image/png"/>
  <Override PartName="/ppt/media/image7.jpeg" ContentType="image/jpeg"/>
  <Override PartName="/ppt/media/image8.jpeg" ContentType="image/jpeg"/>
  <Override PartName="/ppt/media/image13.jpeg" ContentType="image/jpeg"/>
  <Override PartName="/ppt/media/image14.png" ContentType="image/png"/>
  <Override PartName="/ppt/media/image9.jpeg" ContentType="image/jpeg"/>
  <Override PartName="/ppt/media/image10.wmf" ContentType="image/x-wmf"/>
  <Override PartName="/ppt/media/image12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jpeg" ContentType="image/jpeg"/>
  <Override PartName="/ppt/media/image19.png" ContentType="image/png"/>
  <Override PartName="/ppt/media/image20.jpe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drawings/drawing6.xml" ContentType="application/vnd.openxmlformats-officedocument.drawingml.chartshapes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_rels/chart18.xml.rels" ContentType="application/vnd.openxmlformats-package.relationships+xml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presProps" Target="presProps.xml"/>
</Relationships>
</file>

<file path=ppt/charts/_rels/chart18.xml.rels><?xml version="1.0" encoding="UTF-8"?>
<Relationships xmlns="http://schemas.openxmlformats.org/package/2006/relationships"><Relationship Id="rId1" Type="http://schemas.openxmlformats.org/officeDocument/2006/relationships/chartUserShapes" Target="../drawings/drawing6.xml"/>
</Relationships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barChart>
        <c:barDir val="col"/>
        <c:grouping val="clustered"/>
        <c:varyColors val="0"/>
        <c:ser>
          <c:idx val="0"/>
          <c:order val="0"/>
          <c:spPr>
            <a:solidFill>
              <a:srgbClr val="4472c4"/>
            </a:solidFill>
            <a:ln w="0">
              <a:noFill/>
            </a:ln>
          </c:spPr>
          <c:invertIfNegative val="0"/>
          <c:dLbls>
            <c:numFmt formatCode="#,##0.0" sourceLinked="0"/>
            <c:txPr>
              <a:bodyPr wrap="square"/>
              <a:lstStyle/>
              <a:p>
                <a:pPr>
                  <a:defRPr b="0" sz="2000" spc="-1" strike="noStrike">
                    <a:solidFill>
                      <a:srgbClr val="404040"/>
                    </a:solidFill>
                    <a:latin typeface="Calibri"/>
                    <a:ea typeface="DejaVu San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1"/>
                <c:pt idx="0">
                  <c:v>BK</c:v>
                </c:pt>
                <c:pt idx="1">
                  <c:v>SM</c:v>
                </c:pt>
                <c:pt idx="2">
                  <c:v>BO</c:v>
                </c:pt>
                <c:pt idx="3">
                  <c:v>BR</c:v>
                </c:pt>
                <c:pt idx="4">
                  <c:v>JV</c:v>
                </c:pt>
                <c:pt idx="5">
                  <c:v>DB</c:v>
                </c:pt>
                <c:pt idx="6">
                  <c:v>JR</c:v>
                </c:pt>
                <c:pt idx="7">
                  <c:v>JS</c:v>
                </c:pt>
                <c:pt idx="8">
                  <c:v>HB</c:v>
                </c:pt>
                <c:pt idx="9">
                  <c:v>JD</c:v>
                </c:pt>
                <c:pt idx="10">
                  <c:v>OS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1"/>
                <c:pt idx="0">
                  <c:v>43.9865996649916</c:v>
                </c:pt>
                <c:pt idx="1">
                  <c:v>18.1909547738693</c:v>
                </c:pt>
                <c:pt idx="2">
                  <c:v>10.7202680067002</c:v>
                </c:pt>
                <c:pt idx="3">
                  <c:v>7.90619765494137</c:v>
                </c:pt>
                <c:pt idx="4">
                  <c:v>5.92964824120603</c:v>
                </c:pt>
                <c:pt idx="5">
                  <c:v>5.22613065326633</c:v>
                </c:pt>
                <c:pt idx="6">
                  <c:v>4.38860971524288</c:v>
                </c:pt>
                <c:pt idx="7">
                  <c:v>2.1105527638191</c:v>
                </c:pt>
                <c:pt idx="8">
                  <c:v>1.23953098827471</c:v>
                </c:pt>
                <c:pt idx="9">
                  <c:v>0.201005025125628</c:v>
                </c:pt>
                <c:pt idx="10">
                  <c:v>0.134003350083752</c:v>
                </c:pt>
              </c:numCache>
            </c:numRef>
          </c:val>
        </c:ser>
        <c:gapWidth val="219"/>
        <c:overlap val="-27"/>
        <c:axId val="36180714"/>
        <c:axId val="27611317"/>
      </c:barChart>
      <c:catAx>
        <c:axId val="3618071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1" sz="2000" spc="-1" strike="noStrike">
                <a:solidFill>
                  <a:srgbClr val="595959"/>
                </a:solidFill>
                <a:latin typeface="Calibri"/>
                <a:ea typeface="DejaVu Sans"/>
              </a:defRPr>
            </a:pPr>
          </a:p>
        </c:txPr>
        <c:crossAx val="27611317"/>
        <c:crosses val="autoZero"/>
        <c:auto val="1"/>
        <c:lblAlgn val="ctr"/>
        <c:lblOffset val="100"/>
        <c:noMultiLvlLbl val="0"/>
      </c:catAx>
      <c:valAx>
        <c:axId val="27611317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b="1" lang="cs-CZ" sz="2000" spc="-1" strike="noStrike">
                    <a:solidFill>
                      <a:srgbClr val="595959"/>
                    </a:solidFill>
                    <a:latin typeface="Calibri"/>
                    <a:ea typeface="DejaVu Sans"/>
                  </a:defRPr>
                </a:pPr>
                <a:r>
                  <a:rPr b="1" lang="cs-CZ" sz="2000" spc="-1" strike="noStrike">
                    <a:solidFill>
                      <a:srgbClr val="595959"/>
                    </a:solidFill>
                    <a:latin typeface="Calibri"/>
                    <a:ea typeface="DejaVu Sans"/>
                  </a:rPr>
                  <a:t>Zastoupení (%)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0.0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1" sz="1800" spc="-1" strike="noStrike">
                <a:solidFill>
                  <a:srgbClr val="595959"/>
                </a:solidFill>
                <a:latin typeface="Calibri"/>
                <a:ea typeface="DejaVu Sans"/>
              </a:defRPr>
            </a:pPr>
          </a:p>
        </c:txPr>
        <c:crossAx val="36180714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152077740386433"/>
          <c:y val="0.0869130869130869"/>
          <c:w val="0.832079252845313"/>
          <c:h val="0.7552447552447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Skladba v obnově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1"/>
                <c:pt idx="0">
                  <c:v>SM</c:v>
                </c:pt>
                <c:pt idx="1">
                  <c:v>BK</c:v>
                </c:pt>
                <c:pt idx="2">
                  <c:v>BR</c:v>
                </c:pt>
                <c:pt idx="3">
                  <c:v>Javory</c:v>
                </c:pt>
                <c:pt idx="4">
                  <c:v>BO</c:v>
                </c:pt>
                <c:pt idx="5">
                  <c:v>Jeřáby</c:v>
                </c:pt>
                <c:pt idx="6">
                  <c:v>JS</c:v>
                </c:pt>
                <c:pt idx="7">
                  <c:v>Duby</c:v>
                </c:pt>
                <c:pt idx="8">
                  <c:v>JD</c:v>
                </c:pt>
                <c:pt idx="9">
                  <c:v>OS</c:v>
                </c:pt>
                <c:pt idx="10">
                  <c:v>MD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1"/>
                <c:pt idx="0">
                  <c:v>68.5957102387697</c:v>
                </c:pt>
                <c:pt idx="1">
                  <c:v>8.84257385673816</c:v>
                </c:pt>
                <c:pt idx="2">
                  <c:v>7.32496964791582</c:v>
                </c:pt>
                <c:pt idx="3">
                  <c:v>5.81748280048563</c:v>
                </c:pt>
                <c:pt idx="4">
                  <c:v>2.80250910562525</c:v>
                </c:pt>
                <c:pt idx="5">
                  <c:v>2.78227438284096</c:v>
                </c:pt>
                <c:pt idx="6">
                  <c:v>1.27478753541076</c:v>
                </c:pt>
                <c:pt idx="7">
                  <c:v>0.556454876568191</c:v>
                </c:pt>
                <c:pt idx="8">
                  <c:v>0.404694455685957</c:v>
                </c:pt>
                <c:pt idx="9">
                  <c:v>0.323755564548766</c:v>
                </c:pt>
                <c:pt idx="10">
                  <c:v>0.222581950627276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Skladba starých porostů</c:v>
                </c:pt>
              </c:strCache>
            </c:strRef>
          </c:tx>
          <c:spPr>
            <a:solidFill>
              <a:srgbClr val="00b0f0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1"/>
                <c:pt idx="0">
                  <c:v>SM</c:v>
                </c:pt>
                <c:pt idx="1">
                  <c:v>BK</c:v>
                </c:pt>
                <c:pt idx="2">
                  <c:v>BR</c:v>
                </c:pt>
                <c:pt idx="3">
                  <c:v>Javory</c:v>
                </c:pt>
                <c:pt idx="4">
                  <c:v>BO</c:v>
                </c:pt>
                <c:pt idx="5">
                  <c:v>Jeřáby</c:v>
                </c:pt>
                <c:pt idx="6">
                  <c:v>JS</c:v>
                </c:pt>
                <c:pt idx="7">
                  <c:v>Duby</c:v>
                </c:pt>
                <c:pt idx="8">
                  <c:v>JD</c:v>
                </c:pt>
                <c:pt idx="9">
                  <c:v>OS</c:v>
                </c:pt>
                <c:pt idx="10">
                  <c:v>MD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1"/>
                <c:pt idx="0">
                  <c:v>59.6</c:v>
                </c:pt>
                <c:pt idx="1">
                  <c:v>9.3</c:v>
                </c:pt>
                <c:pt idx="2">
                  <c:v>4</c:v>
                </c:pt>
                <c:pt idx="4">
                  <c:v>18.5</c:v>
                </c:pt>
                <c:pt idx="7">
                  <c:v>0.6</c:v>
                </c:pt>
                <c:pt idx="8">
                  <c:v>0.4</c:v>
                </c:pt>
                <c:pt idx="10">
                  <c:v>3.8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Přirozená skladba</c:v>
                </c:pt>
              </c:strCache>
            </c:strRef>
          </c:tx>
          <c:spPr>
            <a:solidFill>
              <a:srgbClr val="92d050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1"/>
                <c:pt idx="0">
                  <c:v>SM</c:v>
                </c:pt>
                <c:pt idx="1">
                  <c:v>BK</c:v>
                </c:pt>
                <c:pt idx="2">
                  <c:v>BR</c:v>
                </c:pt>
                <c:pt idx="3">
                  <c:v>Javory</c:v>
                </c:pt>
                <c:pt idx="4">
                  <c:v>BO</c:v>
                </c:pt>
                <c:pt idx="5">
                  <c:v>Jeřáby</c:v>
                </c:pt>
                <c:pt idx="6">
                  <c:v>JS</c:v>
                </c:pt>
                <c:pt idx="7">
                  <c:v>Duby</c:v>
                </c:pt>
                <c:pt idx="8">
                  <c:v>JD</c:v>
                </c:pt>
                <c:pt idx="9">
                  <c:v>OS</c:v>
                </c:pt>
                <c:pt idx="10">
                  <c:v>MD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11"/>
                <c:pt idx="0">
                  <c:v>5.3</c:v>
                </c:pt>
                <c:pt idx="1">
                  <c:v>57</c:v>
                </c:pt>
                <c:pt idx="2">
                  <c:v>1.1</c:v>
                </c:pt>
                <c:pt idx="4">
                  <c:v>7.4</c:v>
                </c:pt>
                <c:pt idx="7">
                  <c:v>8.5</c:v>
                </c:pt>
                <c:pt idx="8">
                  <c:v>19.6</c:v>
                </c:pt>
              </c:numCache>
            </c:numRef>
          </c:val>
        </c:ser>
        <c:gapWidth val="219"/>
        <c:overlap val="-27"/>
        <c:axId val="62672925"/>
        <c:axId val="49566757"/>
      </c:barChart>
      <c:catAx>
        <c:axId val="62672925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1" sz="2000" spc="-1" strike="noStrike">
                <a:solidFill>
                  <a:srgbClr val="595959"/>
                </a:solidFill>
                <a:latin typeface="Calibri"/>
                <a:ea typeface="DejaVu Sans"/>
              </a:defRPr>
            </a:pPr>
          </a:p>
        </c:txPr>
        <c:crossAx val="49566757"/>
        <c:crosses val="autoZero"/>
        <c:auto val="1"/>
        <c:lblAlgn val="ctr"/>
        <c:lblOffset val="100"/>
        <c:noMultiLvlLbl val="0"/>
      </c:catAx>
      <c:valAx>
        <c:axId val="49566757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b="1" lang="cs-CZ" sz="2000" spc="-1" strike="noStrike">
                    <a:solidFill>
                      <a:srgbClr val="595959"/>
                    </a:solidFill>
                    <a:latin typeface="Calibri"/>
                    <a:ea typeface="DejaVu Sans"/>
                  </a:defRPr>
                </a:pPr>
                <a:r>
                  <a:rPr b="1" lang="cs-CZ" sz="2000" spc="-1" strike="noStrike">
                    <a:solidFill>
                      <a:srgbClr val="595959"/>
                    </a:solidFill>
                    <a:latin typeface="Calibri"/>
                    <a:ea typeface="DejaVu Sans"/>
                  </a:rPr>
                  <a:t>Zastoupení (%)</a:t>
                </a:r>
              </a:p>
            </c:rich>
          </c:tx>
          <c:layout>
            <c:manualLayout>
              <c:xMode val="edge"/>
              <c:yMode val="edge"/>
              <c:x val="0.0282451695844519"/>
              <c:y val="0.385148185148185"/>
            </c:manualLayout>
          </c:layout>
          <c:overlay val="0"/>
          <c:spPr>
            <a:noFill/>
            <a:ln w="0">
              <a:noFill/>
            </a:ln>
          </c:spPr>
        </c:title>
        <c:numFmt formatCode="0.0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1" sz="2000" spc="-1" strike="noStrike">
                <a:solidFill>
                  <a:srgbClr val="595959"/>
                </a:solidFill>
                <a:latin typeface="Calibri"/>
                <a:ea typeface="DejaVu Sans"/>
              </a:defRPr>
            </a:pPr>
          </a:p>
        </c:txPr>
        <c:crossAx val="62672925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b="1" sz="1400" spc="-1" strike="noStrike">
              <a:solidFill>
                <a:srgbClr val="595959"/>
              </a:solidFill>
              <a:latin typeface="Calibri"/>
              <a:ea typeface="DejaVu Sans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stockChart>
        <c:ser>
          <c:idx val="2"/>
          <c:order val="2"/>
          <c:cat>
            <c:strRef>
              <c:f>categories</c:f>
              <c:strCache>
                <c:ptCount val="11"/>
                <c:pt idx="0">
                  <c:v>HB</c:v>
                </c:pt>
                <c:pt idx="1">
                  <c:v>JV</c:v>
                </c:pt>
                <c:pt idx="2">
                  <c:v>JR</c:v>
                </c:pt>
                <c:pt idx="3">
                  <c:v>DB</c:v>
                </c:pt>
                <c:pt idx="4">
                  <c:v>JS</c:v>
                </c:pt>
                <c:pt idx="5">
                  <c:v>BK</c:v>
                </c:pt>
                <c:pt idx="6">
                  <c:v>BR</c:v>
                </c:pt>
                <c:pt idx="7">
                  <c:v>BO</c:v>
                </c:pt>
                <c:pt idx="8">
                  <c:v>SM</c:v>
                </c:pt>
                <c:pt idx="9">
                  <c:v>OS</c:v>
                </c:pt>
                <c:pt idx="10">
                  <c:v>JD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1"/>
                <c:pt idx="0">
                  <c:v>102.294594594595</c:v>
                </c:pt>
                <c:pt idx="1">
                  <c:v>80.6361581920904</c:v>
                </c:pt>
                <c:pt idx="2">
                  <c:v>80.0725190839695</c:v>
                </c:pt>
                <c:pt idx="3">
                  <c:v>76.1358974358974</c:v>
                </c:pt>
                <c:pt idx="4">
                  <c:v>77.4412698412698</c:v>
                </c:pt>
                <c:pt idx="5">
                  <c:v>49.6578827113481</c:v>
                </c:pt>
                <c:pt idx="6">
                  <c:v>38.7694915254237</c:v>
                </c:pt>
                <c:pt idx="7">
                  <c:v>32.5875</c:v>
                </c:pt>
                <c:pt idx="8">
                  <c:v>15.0596685082873</c:v>
                </c:pt>
                <c:pt idx="9">
                  <c:v>100</c:v>
                </c:pt>
                <c:pt idx="10">
                  <c:v>90</c:v>
                </c:pt>
              </c:numCache>
            </c:numRef>
          </c:val>
        </c:ser>
        <c:ser>
          <c:idx val="3"/>
          <c:order val="3"/>
          <c:cat>
            <c:strRef>
              <c:f>categories</c:f>
              <c:strCache>
                <c:ptCount val="11"/>
                <c:pt idx="0">
                  <c:v>HB</c:v>
                </c:pt>
                <c:pt idx="1">
                  <c:v>JV</c:v>
                </c:pt>
                <c:pt idx="2">
                  <c:v>JR</c:v>
                </c:pt>
                <c:pt idx="3">
                  <c:v>DB</c:v>
                </c:pt>
                <c:pt idx="4">
                  <c:v>JS</c:v>
                </c:pt>
                <c:pt idx="5">
                  <c:v>BK</c:v>
                </c:pt>
                <c:pt idx="6">
                  <c:v>BR</c:v>
                </c:pt>
                <c:pt idx="7">
                  <c:v>BO</c:v>
                </c:pt>
                <c:pt idx="8">
                  <c:v>SM</c:v>
                </c:pt>
                <c:pt idx="9">
                  <c:v>OS</c:v>
                </c:pt>
                <c:pt idx="10">
                  <c:v>JD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1"/>
                <c:pt idx="0">
                  <c:v>94.5945945945946</c:v>
                </c:pt>
                <c:pt idx="1">
                  <c:v>76.8361581920904</c:v>
                </c:pt>
                <c:pt idx="2">
                  <c:v>75.5725190839695</c:v>
                </c:pt>
                <c:pt idx="3">
                  <c:v>72.4358974358974</c:v>
                </c:pt>
                <c:pt idx="4">
                  <c:v>69.8412698412698</c:v>
                </c:pt>
                <c:pt idx="5">
                  <c:v>48.0578827113481</c:v>
                </c:pt>
                <c:pt idx="6">
                  <c:v>35.1694915254237</c:v>
                </c:pt>
                <c:pt idx="7">
                  <c:v>29.6875</c:v>
                </c:pt>
                <c:pt idx="8">
                  <c:v>13.2596685082873</c:v>
                </c:pt>
                <c:pt idx="9">
                  <c:v>75</c:v>
                </c:pt>
                <c:pt idx="10">
                  <c:v>60</c:v>
                </c:pt>
              </c:numCache>
            </c:numRef>
          </c:val>
        </c:ser>
        <c:ser>
          <c:idx val="4"/>
          <c:order val="4"/>
          <c:cat>
            <c:strRef>
              <c:f>categories</c:f>
              <c:strCache>
                <c:ptCount val="11"/>
                <c:pt idx="0">
                  <c:v>HB</c:v>
                </c:pt>
                <c:pt idx="1">
                  <c:v>JV</c:v>
                </c:pt>
                <c:pt idx="2">
                  <c:v>JR</c:v>
                </c:pt>
                <c:pt idx="3">
                  <c:v>DB</c:v>
                </c:pt>
                <c:pt idx="4">
                  <c:v>JS</c:v>
                </c:pt>
                <c:pt idx="5">
                  <c:v>BK</c:v>
                </c:pt>
                <c:pt idx="6">
                  <c:v>BR</c:v>
                </c:pt>
                <c:pt idx="7">
                  <c:v>BO</c:v>
                </c:pt>
                <c:pt idx="8">
                  <c:v>SM</c:v>
                </c:pt>
                <c:pt idx="9">
                  <c:v>OS</c:v>
                </c:pt>
                <c:pt idx="10">
                  <c:v>JD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11"/>
                <c:pt idx="0">
                  <c:v>86.8945945945946</c:v>
                </c:pt>
                <c:pt idx="1">
                  <c:v>73.0361581920904</c:v>
                </c:pt>
                <c:pt idx="2">
                  <c:v>71.0725190839695</c:v>
                </c:pt>
                <c:pt idx="3">
                  <c:v>68.7358974358974</c:v>
                </c:pt>
                <c:pt idx="4">
                  <c:v>62.2412698412698</c:v>
                </c:pt>
                <c:pt idx="5">
                  <c:v>46.4578827113481</c:v>
                </c:pt>
                <c:pt idx="6">
                  <c:v>31.5694915254237</c:v>
                </c:pt>
                <c:pt idx="7">
                  <c:v>26.7875</c:v>
                </c:pt>
                <c:pt idx="8">
                  <c:v>11.4596685082873</c:v>
                </c:pt>
                <c:pt idx="9">
                  <c:v>50</c:v>
                </c:pt>
                <c:pt idx="10">
                  <c:v>30</c:v>
                </c:pt>
              </c:numCache>
            </c:numRef>
          </c:val>
        </c:ser>
        <c:hiLowLines>
          <c:spPr>
            <a:solidFill>
              <a:srgbClr val="404040"/>
            </a:solidFill>
            <a:ln w="9360">
              <a:solidFill>
                <a:srgbClr val="404040"/>
              </a:solidFill>
              <a:bevel/>
            </a:ln>
          </c:spPr>
        </c:hiLowLines>
        <c:upDownBars>
          <c:gapWidth val="150"/>
          <c:upBars>
            <c:spPr>
              <a:solidFill>
                <a:srgbClr val="ffffff"/>
              </a:solidFill>
              <a:ln w="0">
                <a:solidFill>
                  <a:srgbClr val="000000"/>
                </a:solidFill>
              </a:ln>
            </c:spPr>
          </c:upBars>
          <c:downBars>
            <c:spPr>
              <a:solidFill>
                <a:srgbClr val="000000"/>
              </a:solidFill>
              <a:ln w="0">
                <a:solidFill>
                  <a:srgbClr val="b3b3b3"/>
                </a:solidFill>
              </a:ln>
            </c:spPr>
          </c:downBars>
        </c:upDownBars>
        <c:axId val="56554478"/>
        <c:axId val="79776135"/>
      </c:stockChart>
      <c:catAx>
        <c:axId val="5655447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1" sz="2000" spc="-1" strike="noStrike">
                <a:solidFill>
                  <a:srgbClr val="595959"/>
                </a:solidFill>
                <a:latin typeface="Calibri"/>
                <a:ea typeface="DejaVu Sans"/>
              </a:defRPr>
            </a:pPr>
          </a:p>
        </c:txPr>
        <c:crossAx val="79776135"/>
        <c:crosses val="autoZero"/>
        <c:auto val="1"/>
        <c:lblAlgn val="ctr"/>
        <c:lblOffset val="100"/>
        <c:noMultiLvlLbl val="0"/>
      </c:catAx>
      <c:valAx>
        <c:axId val="79776135"/>
        <c:scaling>
          <c:orientation val="minMax"/>
          <c:max val="100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b="1" lang="cs-CZ" sz="2000" spc="-1" strike="noStrike">
                    <a:solidFill>
                      <a:srgbClr val="595959"/>
                    </a:solidFill>
                    <a:latin typeface="Calibri"/>
                    <a:ea typeface="DejaVu Sans"/>
                  </a:defRPr>
                </a:pPr>
                <a:r>
                  <a:rPr b="1" lang="cs-CZ" sz="2000" spc="-1" strike="noStrike">
                    <a:solidFill>
                      <a:srgbClr val="595959"/>
                    </a:solidFill>
                    <a:latin typeface="Calibri"/>
                    <a:ea typeface="DejaVu Sans"/>
                  </a:rPr>
                  <a:t>Aktuální okus terminálu (%)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0.0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1" sz="2000" spc="-1" strike="noStrike">
                <a:solidFill>
                  <a:srgbClr val="595959"/>
                </a:solidFill>
                <a:latin typeface="Calibri"/>
                <a:ea typeface="DejaVu Sans"/>
              </a:defRPr>
            </a:pPr>
          </a:p>
        </c:txPr>
        <c:crossAx val="56554478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  <c:userShapes r:id="rId1"/>
</c:chartSpace>
</file>

<file path=ppt/drawings/drawing6.xml><?xml version="1.0" encoding="utf-8"?>
<c:userShapes xmlns:cdr="http://schemas.openxmlformats.org/drawingml/2006/chartDrawing" xmlns:a="http://schemas.openxmlformats.org/drawingml/2006/main" xmlns:c="http://schemas.openxmlformats.org/drawingml/2006/chart" xmlns:r="http://schemas.openxmlformats.org/officeDocument/2006/relationships">
  <cdr:relSizeAnchor>
    <cdr:from>
      <cdr:x>0.241287946829531</cdr:x>
      <cdr:y>0.632492113564669</cdr:y>
    </cdr:from>
    <cdr:to>
      <cdr:x>0.329082090892761</cdr:x>
      <cdr:y>0.645453298587299</cdr:y>
    </cdr:to>
    <cdr:sp>
      <cdr:nvSpPr>
        <cdr:cNvPr id="149" name="Znak minus 2"/>
        <cdr:cNvSpPr/>
      </cdr:nvSpPr>
      <cdr:spPr>
        <a:xfrm>
          <a:off x="1934280" y="3320280"/>
          <a:ext cx="703800" cy="68040"/>
        </a:xfrm>
        <a:prstGeom prst="mathMinus">
          <a:avLst>
            <a:gd name="adj1" fmla="val 23520"/>
          </a:avLst>
        </a:prstGeom>
        <a:solidFill>
          <a:srgbClr val="ff0000"/>
        </a:solidFill>
        <a:ln>
          <a:solidFill>
            <a:srgbClr val="ff0000"/>
          </a:solidFill>
        </a:ln>
      </cdr:spPr>
      <cdr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/>
      </cdr:style>
      <cdr:txBody>
        <a:bodyPr lIns="90000" rIns="90000" tIns="-28440" bIns="-28440" anchor="t">
          <a:noAutofit/>
        </a:bodyPr>
        <a:p>
          <a:pPr>
            <a:lnSpc>
              <a:spcPct val="100000"/>
            </a:lnSpc>
            <a:tabLst>
              <a:tab algn="l" pos="0"/>
            </a:tabLst>
          </a:pPr>
          <a:endParaRPr b="0" lang="cs-CZ" sz="1100" spc="-1" strike="noStrike">
            <a:solidFill>
              <a:schemeClr val="lt1"/>
            </a:solidFill>
            <a:latin typeface="Calibri"/>
            <a:ea typeface="DejaVu Sans"/>
          </a:endParaRPr>
        </a:p>
      </cdr:txBody>
    </cdr:sp>
  </cdr:relSizeAnchor>
  <cdr:relSizeAnchor>
    <cdr:from>
      <cdr:x>0.382207652236393</cdr:x>
      <cdr:y>0.715471128788918</cdr:y>
    </cdr:from>
    <cdr:to>
      <cdr:x>0.470001796299623</cdr:x>
      <cdr:y>0.728432313811549</cdr:y>
    </cdr:to>
    <cdr:sp>
      <cdr:nvSpPr>
        <cdr:cNvPr id="150" name="Znak minus 5"/>
        <cdr:cNvSpPr/>
      </cdr:nvSpPr>
      <cdr:spPr>
        <a:xfrm>
          <a:off x="3063960" y="3755880"/>
          <a:ext cx="703800" cy="68040"/>
        </a:xfrm>
        <a:prstGeom prst="mathMinus">
          <a:avLst>
            <a:gd name="adj1" fmla="val 23520"/>
          </a:avLst>
        </a:prstGeom>
        <a:solidFill>
          <a:srgbClr val="ff0000"/>
        </a:solidFill>
        <a:ln>
          <a:solidFill>
            <a:srgbClr val="ff0000"/>
          </a:solidFill>
        </a:ln>
      </cdr:spPr>
      <cdr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/>
      </cdr:style>
      <cdr:txBody>
        <a:bodyPr lIns="90000" rIns="90000" tIns="-28440" bIns="-28440" anchor="t">
          <a:noAutofit/>
        </a:bodyPr>
        <a:p>
          <a:pPr>
            <a:lnSpc>
              <a:spcPct val="100000"/>
            </a:lnSpc>
            <a:tabLst>
              <a:tab algn="l" pos="0"/>
            </a:tabLst>
          </a:pPr>
          <a:endParaRPr b="0" lang="cs-CZ" sz="1100" spc="-1" strike="noStrike">
            <a:solidFill>
              <a:schemeClr val="lt1"/>
            </a:solidFill>
            <a:latin typeface="Calibri"/>
            <a:ea typeface="DejaVu Sans"/>
          </a:endParaRPr>
        </a:p>
      </cdr:txBody>
    </cdr:sp>
  </cdr:relSizeAnchor>
  <cdr:relSizeAnchor>
    <cdr:from>
      <cdr:x>0.440632297467218</cdr:x>
      <cdr:y>0.597106021121931</cdr:y>
    </cdr:from>
    <cdr:to>
      <cdr:x>0.528426441530447</cdr:x>
      <cdr:y>0.610067206144562</cdr:y>
    </cdr:to>
    <cdr:sp>
      <cdr:nvSpPr>
        <cdr:cNvPr id="151" name="Znak minus 6"/>
        <cdr:cNvSpPr/>
      </cdr:nvSpPr>
      <cdr:spPr>
        <a:xfrm>
          <a:off x="3532320" y="3134520"/>
          <a:ext cx="703800" cy="68040"/>
        </a:xfrm>
        <a:prstGeom prst="mathMinus">
          <a:avLst>
            <a:gd name="adj1" fmla="val 23520"/>
          </a:avLst>
        </a:prstGeom>
        <a:solidFill>
          <a:srgbClr val="ff0000"/>
        </a:solidFill>
        <a:ln>
          <a:solidFill>
            <a:srgbClr val="ff0000"/>
          </a:solidFill>
        </a:ln>
      </cdr:spPr>
      <cdr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/>
      </cdr:style>
      <cdr:txBody>
        <a:bodyPr lIns="90000" rIns="90000" tIns="-28440" bIns="-28440" anchor="t">
          <a:noAutofit/>
        </a:bodyPr>
        <a:p>
          <a:pPr>
            <a:lnSpc>
              <a:spcPct val="100000"/>
            </a:lnSpc>
            <a:tabLst>
              <a:tab algn="l" pos="0"/>
            </a:tabLst>
          </a:pPr>
          <a:endParaRPr b="0" lang="cs-CZ" sz="1100" spc="-1" strike="noStrike">
            <a:solidFill>
              <a:schemeClr val="lt1"/>
            </a:solidFill>
            <a:latin typeface="Calibri"/>
            <a:ea typeface="DejaVu Sans"/>
          </a:endParaRPr>
        </a:p>
      </cdr:txBody>
    </cdr:sp>
  </cdr:relSizeAnchor>
  <cdr:relSizeAnchor>
    <cdr:from>
      <cdr:x>0.520208370756242</cdr:x>
      <cdr:y>0.720340145384721</cdr:y>
    </cdr:from>
    <cdr:to>
      <cdr:x>0.608002514819472</cdr:x>
      <cdr:y>0.733301330407352</cdr:y>
    </cdr:to>
    <cdr:sp>
      <cdr:nvSpPr>
        <cdr:cNvPr id="152" name="Znak minus 7"/>
        <cdr:cNvSpPr/>
      </cdr:nvSpPr>
      <cdr:spPr>
        <a:xfrm>
          <a:off x="4170240" y="3781440"/>
          <a:ext cx="703800" cy="68040"/>
        </a:xfrm>
        <a:prstGeom prst="mathMinus">
          <a:avLst>
            <a:gd name="adj1" fmla="val 23520"/>
          </a:avLst>
        </a:prstGeom>
        <a:solidFill>
          <a:srgbClr val="ff0000"/>
        </a:solidFill>
        <a:ln>
          <a:solidFill>
            <a:srgbClr val="ff0000"/>
          </a:solidFill>
        </a:ln>
      </cdr:spPr>
      <cdr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/>
      </cdr:style>
      <cdr:txBody>
        <a:bodyPr lIns="90000" rIns="90000" tIns="-28440" bIns="-28440" anchor="t">
          <a:noAutofit/>
        </a:bodyPr>
        <a:p>
          <a:pPr>
            <a:lnSpc>
              <a:spcPct val="100000"/>
            </a:lnSpc>
            <a:tabLst>
              <a:tab algn="l" pos="0"/>
            </a:tabLst>
          </a:pPr>
          <a:endParaRPr b="0" lang="cs-CZ" sz="1100" spc="-1" strike="noStrike">
            <a:solidFill>
              <a:schemeClr val="lt1"/>
            </a:solidFill>
            <a:latin typeface="Calibri"/>
            <a:ea typeface="DejaVu Sans"/>
          </a:endParaRPr>
        </a:p>
      </cdr:txBody>
    </cdr:sp>
  </cdr:relSizeAnchor>
  <cdr:relSizeAnchor>
    <cdr:from>
      <cdr:x>0.667460032333393</cdr:x>
      <cdr:y>0.787683445343574</cdr:y>
    </cdr:from>
    <cdr:to>
      <cdr:x>0.755254176396623</cdr:x>
      <cdr:y>0.800644630366205</cdr:y>
    </cdr:to>
    <cdr:sp>
      <cdr:nvSpPr>
        <cdr:cNvPr id="153" name="Znak minus 8"/>
        <cdr:cNvSpPr/>
      </cdr:nvSpPr>
      <cdr:spPr>
        <a:xfrm>
          <a:off x="5350680" y="4134960"/>
          <a:ext cx="703800" cy="68040"/>
        </a:xfrm>
        <a:prstGeom prst="mathMinus">
          <a:avLst>
            <a:gd name="adj1" fmla="val 23520"/>
          </a:avLst>
        </a:prstGeom>
        <a:solidFill>
          <a:srgbClr val="ff0000"/>
        </a:solidFill>
        <a:ln>
          <a:solidFill>
            <a:srgbClr val="ff0000"/>
          </a:solidFill>
        </a:ln>
      </cdr:spPr>
      <cdr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/>
      </cdr:style>
      <cdr:txBody>
        <a:bodyPr lIns="90000" rIns="90000" tIns="-28440" bIns="-28440" anchor="t">
          <a:noAutofit/>
        </a:bodyPr>
        <a:p>
          <a:pPr>
            <a:lnSpc>
              <a:spcPct val="100000"/>
            </a:lnSpc>
            <a:tabLst>
              <a:tab algn="l" pos="0"/>
            </a:tabLst>
          </a:pPr>
          <a:endParaRPr b="0" lang="cs-CZ" sz="1100" spc="-1" strike="noStrike">
            <a:solidFill>
              <a:schemeClr val="lt1"/>
            </a:solidFill>
            <a:latin typeface="Calibri"/>
            <a:ea typeface="DejaVu Sans"/>
          </a:endParaRPr>
        </a:p>
      </cdr:txBody>
    </cdr:sp>
  </cdr:relSizeAnchor>
  <cdr:relSizeAnchor>
    <cdr:from>
      <cdr:x>0.738458774923657</cdr:x>
      <cdr:y>0.787683445343574</cdr:y>
    </cdr:from>
    <cdr:to>
      <cdr:x>0.826252918986887</cdr:x>
      <cdr:y>0.800644630366205</cdr:y>
    </cdr:to>
    <cdr:sp>
      <cdr:nvSpPr>
        <cdr:cNvPr id="154" name="Znak minus 9"/>
        <cdr:cNvSpPr/>
      </cdr:nvSpPr>
      <cdr:spPr>
        <a:xfrm>
          <a:off x="5919840" y="4134960"/>
          <a:ext cx="703800" cy="68040"/>
        </a:xfrm>
        <a:prstGeom prst="mathMinus">
          <a:avLst>
            <a:gd name="adj1" fmla="val 23520"/>
          </a:avLst>
        </a:prstGeom>
        <a:solidFill>
          <a:srgbClr val="ff0000"/>
        </a:solidFill>
        <a:ln>
          <a:solidFill>
            <a:srgbClr val="ff0000"/>
          </a:solidFill>
        </a:ln>
      </cdr:spPr>
      <cdr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/>
      </cdr:style>
      <cdr:txBody>
        <a:bodyPr lIns="90000" rIns="90000" tIns="-28440" bIns="-28440" anchor="t">
          <a:noAutofit/>
        </a:bodyPr>
        <a:p>
          <a:pPr>
            <a:lnSpc>
              <a:spcPct val="100000"/>
            </a:lnSpc>
            <a:tabLst>
              <a:tab algn="l" pos="0"/>
            </a:tabLst>
          </a:pPr>
          <a:endParaRPr b="0" lang="cs-CZ" sz="1100" spc="-1" strike="noStrike">
            <a:solidFill>
              <a:schemeClr val="lt1"/>
            </a:solidFill>
            <a:latin typeface="Calibri"/>
            <a:ea typeface="DejaVu Sans"/>
          </a:endParaRPr>
        </a:p>
      </cdr:txBody>
    </cdr:sp>
  </cdr:relSizeAnchor>
  <cdr:relSizeAnchor>
    <cdr:from>
      <cdr:x>0.89814981138854</cdr:x>
      <cdr:y>0.808599643395968</cdr:y>
    </cdr:from>
    <cdr:to>
      <cdr:x>0.985943955451769</cdr:x>
      <cdr:y>0.821560828418598</cdr:y>
    </cdr:to>
    <cdr:sp>
      <cdr:nvSpPr>
        <cdr:cNvPr id="155" name="Znak minus 10"/>
        <cdr:cNvSpPr/>
      </cdr:nvSpPr>
      <cdr:spPr>
        <a:xfrm>
          <a:off x="7200000" y="4244760"/>
          <a:ext cx="703800" cy="68040"/>
        </a:xfrm>
        <a:prstGeom prst="mathMinus">
          <a:avLst>
            <a:gd name="adj1" fmla="val 23520"/>
          </a:avLst>
        </a:prstGeom>
        <a:solidFill>
          <a:srgbClr val="ff0000"/>
        </a:solidFill>
        <a:ln>
          <a:solidFill>
            <a:srgbClr val="ff0000"/>
          </a:solidFill>
        </a:ln>
      </cdr:spPr>
      <cdr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/>
      </cdr:style>
      <cdr:txBody>
        <a:bodyPr lIns="90000" rIns="90000" tIns="-28440" bIns="-28440" anchor="t">
          <a:noAutofit/>
        </a:bodyPr>
        <a:p>
          <a:pPr>
            <a:lnSpc>
              <a:spcPct val="100000"/>
            </a:lnSpc>
            <a:tabLst>
              <a:tab algn="l" pos="0"/>
            </a:tabLst>
          </a:pPr>
          <a:endParaRPr b="0" lang="cs-CZ" sz="1100" spc="-1" strike="noStrike">
            <a:solidFill>
              <a:schemeClr val="lt1"/>
            </a:solidFill>
            <a:latin typeface="Calibri"/>
            <a:ea typeface="DejaVu Sans"/>
          </a:endParaRPr>
        </a:p>
      </cdr:txBody>
    </cdr:sp>
  </cdr:relSizeAnchor>
</c:userShap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8E3DD85-2178-443D-967D-D2E4D1A39884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D379AD0-6C57-4526-86AA-EAB34169A047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3FBB3D7-D58C-451C-902D-CCEABBEB1AE6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295254B-F018-4B43-A05E-9514A1244D9B}" type="slidenum">
              <a:t>&lt;#&gt;</a:t>
            </a:fld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4A5540B-9D89-452D-8D20-A4702218841E}" type="slidenum">
              <a:t>&lt;#&gt;</a:t>
            </a:fld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72E5750-8A3A-4BC8-AE0D-C88C3FF171D9}" type="slidenum">
              <a:t>&lt;#&gt;</a:t>
            </a:fld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A039F3E-587C-4D75-831C-60D095124CC6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FC4D219-B0DB-45BB-8CC3-C423954C7756}" type="slidenum">
              <a:t>&lt;#&gt;</a:t>
            </a:fld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75799FD-6657-4AB6-82AF-F87FA21178CC}" type="slidenum">
              <a:t>&lt;#&gt;</a:t>
            </a:fld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1F32843-2B27-411B-B792-352B04D75FB3}" type="slidenum">
              <a:t>&lt;#&gt;</a:t>
            </a:fld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B48C514-470A-4E48-818F-CEB4330A3580}" type="slidenum">
              <a:t>&lt;#&gt;</a:t>
            </a:fld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D4D609F-8ADD-45F5-9F99-D4731CAD8C76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Obdélník 6"/>
          <p:cNvSpPr/>
          <p:nvPr/>
        </p:nvSpPr>
        <p:spPr>
          <a:xfrm>
            <a:off x="0" y="0"/>
            <a:ext cx="460440" cy="68565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cs-CZ" sz="1800" spc="-1" strike="noStrike">
              <a:solidFill>
                <a:schemeClr val="lt1"/>
              </a:solidFill>
              <a:latin typeface="Arial"/>
              <a:ea typeface="DejaVu Sans"/>
            </a:endParaRPr>
          </a:p>
        </p:txBody>
      </p:sp>
      <p:pic>
        <p:nvPicPr>
          <p:cNvPr id="1" name="Obrázek 2" descr=""/>
          <p:cNvPicPr/>
          <p:nvPr/>
        </p:nvPicPr>
        <p:blipFill>
          <a:blip r:embed="rId2"/>
          <a:stretch/>
        </p:blipFill>
        <p:spPr>
          <a:xfrm>
            <a:off x="10142640" y="5511960"/>
            <a:ext cx="1771920" cy="1150920"/>
          </a:xfrm>
          <a:prstGeom prst="rect">
            <a:avLst/>
          </a:prstGeom>
          <a:ln w="0">
            <a:noFill/>
          </a:ln>
        </p:spPr>
      </p:pic>
      <p:sp>
        <p:nvSpPr>
          <p:cNvPr id="2" name="Ovál 3"/>
          <p:cNvSpPr/>
          <p:nvPr/>
        </p:nvSpPr>
        <p:spPr>
          <a:xfrm>
            <a:off x="919080" y="468360"/>
            <a:ext cx="5919840" cy="59198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cs-CZ" sz="1800" spc="-1" strike="noStrike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3" name="PlaceHolder 1"/>
          <p:cNvSpPr>
            <a:spLocks noGrp="1"/>
          </p:cNvSpPr>
          <p:nvPr>
            <p:ph type="dt" idx="1"/>
          </p:nvPr>
        </p:nvSpPr>
        <p:spPr>
          <a:xfrm>
            <a:off x="9147240" y="330120"/>
            <a:ext cx="2600640" cy="1249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>
              <a:buNone/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cs-CZ" sz="4400" spc="-1" strike="noStrike">
                <a:solidFill>
                  <a:srgbClr val="000000"/>
                </a:solidFill>
                <a:latin typeface="Arial"/>
              </a:rPr>
              <a:t>Klikněte pro úpravu formátu textu nadpisu</a:t>
            </a: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Arial"/>
              </a:rPr>
              <a:t>Klikněte pro úpravu formátu textu osnovy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</a:rPr>
              <a:t>Druhá úroveň</a:t>
            </a:r>
            <a:endParaRPr b="0" lang="cs-CZ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Třetí úroveň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Čtvrtá úroveň osnovy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Pátá úroveň osnovy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Šestá úroveň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Sedmá úroveň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délník 6"/>
          <p:cNvSpPr/>
          <p:nvPr/>
        </p:nvSpPr>
        <p:spPr>
          <a:xfrm>
            <a:off x="0" y="0"/>
            <a:ext cx="460440" cy="68565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cs-CZ" sz="1800" spc="-1" strike="noStrike">
              <a:solidFill>
                <a:schemeClr val="lt1"/>
              </a:solidFill>
              <a:latin typeface="Arial"/>
              <a:ea typeface="DejaVu Sans"/>
            </a:endParaRPr>
          </a:p>
        </p:txBody>
      </p:sp>
      <p:pic>
        <p:nvPicPr>
          <p:cNvPr id="43" name="Obrázek 2" descr=""/>
          <p:cNvPicPr/>
          <p:nvPr/>
        </p:nvPicPr>
        <p:blipFill>
          <a:blip r:embed="rId2"/>
          <a:stretch/>
        </p:blipFill>
        <p:spPr>
          <a:xfrm>
            <a:off x="10482120" y="5889600"/>
            <a:ext cx="1384560" cy="89856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ftr" idx="2"/>
          </p:nvPr>
        </p:nvSpPr>
        <p:spPr>
          <a:xfrm>
            <a:off x="2076480" y="6300720"/>
            <a:ext cx="607536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&lt;zápatí&gt;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ldNum" idx="3"/>
          </p:nvPr>
        </p:nvSpPr>
        <p:spPr>
          <a:xfrm>
            <a:off x="885960" y="6300720"/>
            <a:ext cx="1046160" cy="36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cs-CZ" sz="1400" spc="-1" strike="noStrike">
                <a:solidFill>
                  <a:srgbClr val="000000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02F50C86-A3CA-47D7-8BFD-9DE259C12C59}" type="slidenum">
              <a:rPr b="0" lang="cs-CZ" sz="1400" spc="-1" strike="noStrike">
                <a:solidFill>
                  <a:srgbClr val="000000"/>
                </a:solidFill>
                <a:latin typeface="Arial"/>
              </a:rPr>
              <a:t>&lt;číslo&gt;</a:t>
            </a:fld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cs-CZ" sz="4400" spc="-1" strike="noStrike">
                <a:solidFill>
                  <a:srgbClr val="000000"/>
                </a:solidFill>
                <a:latin typeface="Arial"/>
              </a:rPr>
              <a:t>Klikněte pro úpravu formátu textu nadpisu</a:t>
            </a: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latin typeface="Arial"/>
              </a:rPr>
              <a:t>Klikněte pro úpravu formátu textu osnovy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</a:rPr>
              <a:t>Druhá úroveň</a:t>
            </a:r>
            <a:endParaRPr b="0" lang="cs-CZ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Třetí úroveň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Čtvrtá úroveň osnovy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Pátá úroveň osnovy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Šestá úroveň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Sedmá úroveň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chart" Target="../charts/chart16.xml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chart" Target="../charts/chart17.xml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chart" Target="../charts/chart18.xml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wmf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1114560" y="1539720"/>
            <a:ext cx="5487840" cy="3921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45000" bIns="45000" anchor="ctr">
            <a:normAutofit fontScale="96000"/>
          </a:bodyPr>
          <a:p>
            <a:pPr indent="0"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cs-CZ" sz="5000" spc="-1" strike="noStrike">
                <a:solidFill>
                  <a:srgbClr val="000000"/>
                </a:solidFill>
                <a:latin typeface="Arial"/>
              </a:rPr>
              <a:t>Početnost velkých býložravců a jejich vliv na obnovu lesa v NPČŠ</a:t>
            </a:r>
            <a:endParaRPr b="0" lang="cs-CZ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TextovéPole 1"/>
          <p:cNvSpPr/>
          <p:nvPr/>
        </p:nvSpPr>
        <p:spPr>
          <a:xfrm>
            <a:off x="7698240" y="484560"/>
            <a:ext cx="42814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Připravil: Radim Plhal a Kamil Turek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/>
          </p:nvPr>
        </p:nvSpPr>
        <p:spPr>
          <a:xfrm>
            <a:off x="885960" y="1200240"/>
            <a:ext cx="5361120" cy="4701600"/>
          </a:xfrm>
          <a:prstGeom prst="rect">
            <a:avLst/>
          </a:prstGeom>
          <a:solidFill>
            <a:srgbClr val="ccf492"/>
          </a:solidFill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cs-CZ" sz="2400" spc="-1" strike="noStrike">
                <a:solidFill>
                  <a:srgbClr val="000000"/>
                </a:solidFill>
                <a:latin typeface="Arial"/>
              </a:rPr>
              <a:t>Kontrolní a srovnávací plochy (KSP)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Obecně známá metodika zakotvená v lesnické legislativě                   (min. 1KSP/500ha)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Na území NP obnovovaná a vylepšovaná síť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Většina KSP nová – 1-2 veg. sezony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celkem 31 KSP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885960" y="419040"/>
            <a:ext cx="10861920" cy="61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cs-CZ" sz="3200" spc="-1" strike="noStrike">
                <a:solidFill>
                  <a:schemeClr val="accent2"/>
                </a:solidFill>
                <a:latin typeface="Arial"/>
              </a:rPr>
              <a:t>	</a:t>
            </a:r>
            <a:r>
              <a:rPr b="1" lang="cs-CZ" sz="3200" spc="-1" strike="noStrike">
                <a:solidFill>
                  <a:schemeClr val="accent2"/>
                </a:solidFill>
                <a:latin typeface="Arial"/>
              </a:rPr>
              <a:t>MONITORING POŠKOZENÍ OBNOVY LESA ZVĚŘÍ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/>
          </p:nvPr>
        </p:nvSpPr>
        <p:spPr>
          <a:xfrm>
            <a:off x="6510960" y="1200240"/>
            <a:ext cx="5236920" cy="470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cs-CZ" sz="2400" spc="-1" strike="noStrike">
                <a:solidFill>
                  <a:srgbClr val="000000"/>
                </a:solidFill>
                <a:latin typeface="Arial"/>
              </a:rPr>
              <a:t>Monitorovací plochy (MP)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MP umístěny do zmlazení atraktivních dřevin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jednorázové každoroční šetření od vyznačeného středu MP na 35 jedincích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celkem 40 MP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9" name="Obrázek 4" descr=""/>
          <p:cNvPicPr/>
          <p:nvPr/>
        </p:nvPicPr>
        <p:blipFill>
          <a:blip r:embed="rId1"/>
          <a:stretch/>
        </p:blipFill>
        <p:spPr>
          <a:xfrm>
            <a:off x="1951200" y="1124640"/>
            <a:ext cx="8275680" cy="5340600"/>
          </a:xfrm>
          <a:prstGeom prst="rect">
            <a:avLst/>
          </a:prstGeom>
          <a:ln w="0">
            <a:noFill/>
          </a:ln>
        </p:spPr>
      </p:pic>
      <p:pic>
        <p:nvPicPr>
          <p:cNvPr id="140" name="Obrázek 5" descr=""/>
          <p:cNvPicPr/>
          <p:nvPr/>
        </p:nvPicPr>
        <p:blipFill>
          <a:blip r:embed="rId2"/>
          <a:stretch/>
        </p:blipFill>
        <p:spPr>
          <a:xfrm>
            <a:off x="1984680" y="-5400"/>
            <a:ext cx="7976520" cy="6863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9" dur="indefinite" restart="never" nodeType="tmRoot">
          <p:childTnLst>
            <p:seq>
              <p:cTn id="110" dur="indefinite" nodeType="mainSeq">
                <p:childTnLst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20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1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xit" presetID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32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3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/>
          </p:nvPr>
        </p:nvSpPr>
        <p:spPr>
          <a:xfrm>
            <a:off x="885960" y="1200240"/>
            <a:ext cx="10861920" cy="470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celkově hodnoceno 2985 jedinců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11 druhů dřevin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výšková kategorie 0,1 – 1,3 m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aktuální okus terminálu - 44,0 %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dohromady bylo zvěří v roce 2022 v NP poškozeno 44,1 % stromků, přičemž v ČR je to podle dat KSP v průměru 19,2 % (Turek a kol, 2022).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885960" y="419040"/>
            <a:ext cx="10861920" cy="61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cs-CZ" sz="3200" spc="-1" strike="noStrike">
                <a:solidFill>
                  <a:schemeClr val="accent2"/>
                </a:solidFill>
                <a:latin typeface="Arial"/>
              </a:rPr>
              <a:t>Výsledky šetření poškození obnovy lesa zvěří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/>
          </p:nvPr>
        </p:nvSpPr>
        <p:spPr>
          <a:xfrm>
            <a:off x="885960" y="419040"/>
            <a:ext cx="10861920" cy="61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cs-CZ" sz="3200" spc="-1" strike="noStrike">
                <a:solidFill>
                  <a:schemeClr val="accent2"/>
                </a:solidFill>
                <a:latin typeface="Arial"/>
              </a:rPr>
              <a:t>Zastoupení dřevin na KSP a MP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44" name="Graf 4"/>
          <p:cNvGraphicFramePr/>
          <p:nvPr/>
        </p:nvGraphicFramePr>
        <p:xfrm>
          <a:off x="1802160" y="914400"/>
          <a:ext cx="8453520" cy="5186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/>
          </p:nvPr>
        </p:nvSpPr>
        <p:spPr>
          <a:xfrm>
            <a:off x="885960" y="419040"/>
            <a:ext cx="10861920" cy="61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cs-CZ" sz="3200" spc="-1" strike="noStrike">
                <a:solidFill>
                  <a:schemeClr val="accent2"/>
                </a:solidFill>
                <a:latin typeface="Arial"/>
              </a:rPr>
              <a:t>Porovnání druhového složení ve starých porostech, v obnově lesa a přirozené složení lesních porostů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46" name="Graf 4"/>
          <p:cNvGraphicFramePr/>
          <p:nvPr/>
        </p:nvGraphicFramePr>
        <p:xfrm>
          <a:off x="657720" y="1295280"/>
          <a:ext cx="9520560" cy="540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/>
          </p:nvPr>
        </p:nvSpPr>
        <p:spPr>
          <a:xfrm>
            <a:off x="885960" y="230400"/>
            <a:ext cx="10861920" cy="61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cs-CZ" sz="3200" spc="-1" strike="noStrike">
                <a:solidFill>
                  <a:schemeClr val="accent2"/>
                </a:solidFill>
                <a:latin typeface="Arial"/>
              </a:rPr>
              <a:t>Poškození dřevin na KSP a MP v roce 2022 ve srovnání s kritickou mírou poškození lesů.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48" name="Graf 4"/>
          <p:cNvGraphicFramePr/>
          <p:nvPr/>
        </p:nvGraphicFramePr>
        <p:xfrm>
          <a:off x="1032480" y="1381680"/>
          <a:ext cx="8016120" cy="524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/>
          </p:nvPr>
        </p:nvSpPr>
        <p:spPr>
          <a:xfrm>
            <a:off x="885960" y="427320"/>
            <a:ext cx="10767600" cy="95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Údaje o poškození lesa byly srovnány s kritickou mírou poškození využívanou již přes dvacet let ve Švýcarsku. 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7" name="Zástupný symbol pro obsah 4" descr=""/>
          <p:cNvPicPr/>
          <p:nvPr/>
        </p:nvPicPr>
        <p:blipFill>
          <a:blip r:embed="rId1"/>
          <a:stretch/>
        </p:blipFill>
        <p:spPr>
          <a:xfrm>
            <a:off x="885240" y="4482000"/>
            <a:ext cx="10768320" cy="16711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58" name="Zástupný obsah 3"/>
          <p:cNvGraphicFramePr/>
          <p:nvPr/>
        </p:nvGraphicFramePr>
        <p:xfrm>
          <a:off x="885240" y="1746360"/>
          <a:ext cx="10767240" cy="1551960"/>
        </p:xfrm>
        <a:graphic>
          <a:graphicData uri="http://schemas.openxmlformats.org/drawingml/2006/table">
            <a:tbl>
              <a:tblPr/>
              <a:tblGrid>
                <a:gridCol w="1478160"/>
                <a:gridCol w="1557360"/>
                <a:gridCol w="1636200"/>
                <a:gridCol w="870840"/>
                <a:gridCol w="870840"/>
                <a:gridCol w="870840"/>
                <a:gridCol w="870840"/>
                <a:gridCol w="870840"/>
                <a:gridCol w="870840"/>
                <a:gridCol w="870840"/>
              </a:tblGrid>
              <a:tr h="517320">
                <a:tc>
                  <a:txBody>
                    <a:bodyPr lIns="44280" rIns="44280" anchor="b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cs-CZ" sz="20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Dřevina:</a:t>
                      </a:r>
                      <a:endParaRPr b="0" lang="cs-CZ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44280" rIns="44280" anchor="b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cs-CZ" sz="20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b="0" lang="cs-CZ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44280" rIns="44280" anchor="b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cs-CZ" sz="20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 </a:t>
                      </a:r>
                      <a:endParaRPr b="0" lang="cs-CZ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44280" rIns="44280" anchor="b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cs-CZ" sz="20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JD</a:t>
                      </a:r>
                      <a:endParaRPr b="0" lang="cs-CZ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44280" rIns="44280" anchor="b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cs-CZ" sz="20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SM</a:t>
                      </a:r>
                      <a:endParaRPr b="0" lang="cs-CZ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44280" rIns="44280" anchor="b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cs-CZ" sz="20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BO</a:t>
                      </a:r>
                      <a:endParaRPr b="0" lang="cs-CZ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44280" rIns="44280" anchor="b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cs-CZ" sz="20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BK</a:t>
                      </a:r>
                      <a:endParaRPr b="0" lang="cs-CZ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44280" rIns="44280" anchor="b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cs-CZ" sz="20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DB</a:t>
                      </a:r>
                      <a:endParaRPr b="0" lang="cs-CZ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44280" rIns="44280" anchor="b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cs-CZ" sz="20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JV</a:t>
                      </a:r>
                      <a:endParaRPr b="0" lang="cs-CZ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44280" rIns="44280" anchor="b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cs-CZ" sz="20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JS</a:t>
                      </a:r>
                      <a:endParaRPr b="0" lang="cs-CZ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</a:tr>
              <a:tr h="517320">
                <a:tc gridSpan="3">
                  <a:txBody>
                    <a:bodyPr lIns="44280" rIns="44280" anchor="b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cs-CZ" sz="20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Kritický okus a vytloukání SCH (%):</a:t>
                      </a:r>
                      <a:endParaRPr b="0" lang="cs-CZ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cs-CZ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cs-CZ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44280" rIns="44280" anchor="b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cs-CZ" sz="20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9</a:t>
                      </a:r>
                      <a:endParaRPr b="0" lang="cs-CZ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44280" rIns="44280" anchor="b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cs-CZ" sz="20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12</a:t>
                      </a:r>
                      <a:endParaRPr b="0" lang="cs-CZ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44280" rIns="44280" anchor="b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cs-CZ" sz="20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12,0</a:t>
                      </a:r>
                      <a:endParaRPr b="0" lang="cs-CZ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44280" rIns="44280" anchor="b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cs-CZ" sz="20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20</a:t>
                      </a:r>
                      <a:endParaRPr b="0" lang="cs-CZ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44280" rIns="44280" anchor="b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cs-CZ" sz="20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20</a:t>
                      </a:r>
                      <a:endParaRPr b="0" lang="cs-CZ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44280" rIns="44280" anchor="b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cs-CZ" sz="20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30</a:t>
                      </a:r>
                      <a:endParaRPr b="0" lang="cs-CZ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44280" rIns="44280" anchor="b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cs-CZ" sz="20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35</a:t>
                      </a:r>
                      <a:endParaRPr b="0" lang="cs-CZ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5e9"/>
                    </a:solidFill>
                  </a:tcPr>
                </a:tc>
              </a:tr>
              <a:tr h="517320">
                <a:tc gridSpan="3">
                  <a:txBody>
                    <a:bodyPr lIns="44280" rIns="44280" anchor="b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cs-CZ" sz="2000" spc="-1" strike="noStrike">
                          <a:solidFill>
                            <a:schemeClr val="lt1"/>
                          </a:solidFill>
                          <a:latin typeface="Calibri"/>
                        </a:rPr>
                        <a:t>Aktuální okus a vytloukání NP ČŠ (%):</a:t>
                      </a:r>
                      <a:endParaRPr b="0" lang="cs-CZ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cs-CZ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cs-CZ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44280" rIns="44280" anchor="b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cs-CZ" sz="2000" spc="-1" strike="noStrike">
                          <a:solidFill>
                            <a:srgbClr val="ff0000"/>
                          </a:solidFill>
                          <a:latin typeface="Calibri"/>
                        </a:rPr>
                        <a:t>(60)</a:t>
                      </a:r>
                      <a:endParaRPr b="0" lang="cs-CZ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4280" rIns="44280" anchor="b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cs-CZ" sz="2000" spc="-1" strike="noStrike">
                          <a:solidFill>
                            <a:srgbClr val="ff0000"/>
                          </a:solidFill>
                          <a:latin typeface="Calibri"/>
                        </a:rPr>
                        <a:t>13</a:t>
                      </a:r>
                      <a:endParaRPr b="0" lang="cs-CZ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4280" rIns="44280" anchor="b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cs-CZ" sz="2000" spc="-1" strike="noStrike">
                          <a:solidFill>
                            <a:srgbClr val="ff0000"/>
                          </a:solidFill>
                          <a:latin typeface="Calibri"/>
                        </a:rPr>
                        <a:t>30</a:t>
                      </a:r>
                      <a:endParaRPr b="0" lang="cs-CZ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4280" rIns="44280" anchor="b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cs-CZ" sz="2000" spc="-1" strike="noStrike">
                          <a:solidFill>
                            <a:srgbClr val="ff0000"/>
                          </a:solidFill>
                          <a:latin typeface="Calibri"/>
                        </a:rPr>
                        <a:t>48</a:t>
                      </a:r>
                      <a:endParaRPr b="0" lang="cs-CZ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4280" rIns="44280" anchor="b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cs-CZ" sz="2000" spc="-1" strike="noStrike">
                          <a:solidFill>
                            <a:srgbClr val="ff0000"/>
                          </a:solidFill>
                          <a:latin typeface="Calibri"/>
                        </a:rPr>
                        <a:t>72</a:t>
                      </a:r>
                      <a:endParaRPr b="0" lang="cs-CZ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4280" rIns="44280" anchor="b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cs-CZ" sz="2000" spc="-1" strike="noStrike">
                          <a:solidFill>
                            <a:srgbClr val="ff0000"/>
                          </a:solidFill>
                          <a:latin typeface="Calibri"/>
                        </a:rPr>
                        <a:t>77</a:t>
                      </a:r>
                      <a:endParaRPr b="0" lang="cs-CZ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4280" rIns="44280" anchor="b">
                      <a:noAutofit/>
                    </a:bodyPr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b="1" lang="cs-CZ" sz="2000" spc="-1" strike="noStrike">
                          <a:solidFill>
                            <a:srgbClr val="ff0000"/>
                          </a:solidFill>
                          <a:latin typeface="Calibri"/>
                        </a:rPr>
                        <a:t>70</a:t>
                      </a:r>
                      <a:endParaRPr b="0" lang="cs-CZ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44280" marR="442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8ebf4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/>
          </p:nvPr>
        </p:nvSpPr>
        <p:spPr>
          <a:xfrm>
            <a:off x="885960" y="1200240"/>
            <a:ext cx="11016360" cy="4218840"/>
          </a:xfrm>
          <a:prstGeom prst="rect">
            <a:avLst/>
          </a:prstGeom>
          <a:solidFill>
            <a:srgbClr val="e5f9c9"/>
          </a:solidFill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v NPČŠ početnost jelena </a:t>
            </a:r>
            <a:r>
              <a:rPr b="1" lang="cs-CZ" sz="2400" spc="-1" strike="noStrike">
                <a:solidFill>
                  <a:srgbClr val="000000"/>
                </a:solidFill>
                <a:latin typeface="Arial"/>
              </a:rPr>
              <a:t>překračuje normované / únosné stavy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v nejbližším </a:t>
            </a:r>
            <a:r>
              <a:rPr b="1" lang="cs-CZ" sz="2400" spc="-1" strike="noStrike">
                <a:solidFill>
                  <a:srgbClr val="000000"/>
                </a:solidFill>
                <a:latin typeface="Arial"/>
              </a:rPr>
              <a:t>okolí NP vysoké a cíleně udržované</a:t>
            </a: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 stavy jelena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udržování / zvyšování početnosti v okolí + neochota přiznat pravdu a situaci řešit ze strany uživatelů i držitelů honiteb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stav prostředí vs. početnost – </a:t>
            </a:r>
            <a:r>
              <a:rPr b="1" lang="cs-CZ" sz="2400" spc="-1" strike="noStrike">
                <a:solidFill>
                  <a:srgbClr val="000000"/>
                </a:solidFill>
                <a:latin typeface="Arial"/>
              </a:rPr>
              <a:t>dynamický vztah</a:t>
            </a: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 / vegetace musí mít „náskok“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kontrola </a:t>
            </a:r>
            <a:r>
              <a:rPr b="1" lang="cs-CZ" sz="2400" spc="-1" strike="noStrike">
                <a:solidFill>
                  <a:srgbClr val="000000"/>
                </a:solidFill>
                <a:latin typeface="Arial"/>
              </a:rPr>
              <a:t>fotopastmi</a:t>
            </a: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 (30-40 pozic, min. 15-20 fotopastí)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kromě početnosti i další parametry populací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ověřená a porovnatelná metodika nejen pro ZCHÚ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V meziročním porovnání 2022 → 2023 </a:t>
            </a:r>
            <a:r>
              <a:rPr b="1" lang="cs-CZ" sz="2400" spc="-1" strike="noStrike">
                <a:solidFill>
                  <a:srgbClr val="000000"/>
                </a:solidFill>
                <a:latin typeface="Arial"/>
              </a:rPr>
              <a:t>mírný optimismus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885960" y="419040"/>
            <a:ext cx="10861920" cy="61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cs-CZ" sz="3200" spc="-1" strike="noStrike">
                <a:solidFill>
                  <a:schemeClr val="accent2"/>
                </a:solidFill>
                <a:latin typeface="Arial"/>
              </a:rPr>
              <a:t>ZÁVĚR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/>
          </p:nvPr>
        </p:nvSpPr>
        <p:spPr>
          <a:xfrm>
            <a:off x="885960" y="1002600"/>
            <a:ext cx="9649080" cy="470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sčítat poctivě a kombinovat metody (fotopasti + termo / trus, stopy)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optimalizovat myslivecká zařízení (posedy, krmelce, vnadiště,…)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vnadit ANO, ale také INTENZIVNĚ využívat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1-2 profesionální/profesní lovci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lovit společně (vzájemná pomoc)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přezimovací objekty (zatím neodůvodněné)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minimalizovat překážky v provádění lovu (vnější i vnitřní)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optimalizace loveckých úseků + online aplikace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zjednodušit administrativu spojenou s lovem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ošetření a krátkodobé uložení těl ulovené zvěře (živočišné zbytky)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využít zvěřinu jako nástroj PR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dobré příklady z praxe zviditelnit (výstava trofejí, shozů, fotek z fotopastí)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cs-CZ" sz="2000" spc="-1" strike="noStrike">
                <a:solidFill>
                  <a:srgbClr val="000000"/>
                </a:solidFill>
                <a:latin typeface="Arial"/>
              </a:rPr>
              <a:t>nezveřejňovat citlivá témata a cílené dezinformace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/>
          </p:nvPr>
        </p:nvSpPr>
        <p:spPr>
          <a:xfrm>
            <a:off x="885960" y="254520"/>
            <a:ext cx="10861920" cy="61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cs-CZ" sz="3200" spc="-1" strike="noStrike">
                <a:solidFill>
                  <a:schemeClr val="accent2"/>
                </a:solidFill>
                <a:latin typeface="Arial"/>
              </a:rPr>
              <a:t>DOPORUČENÍ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Obrázek 6" descr=""/>
          <p:cNvPicPr/>
          <p:nvPr/>
        </p:nvPicPr>
        <p:blipFill>
          <a:blip r:embed="rId1"/>
          <a:stretch/>
        </p:blipFill>
        <p:spPr>
          <a:xfrm>
            <a:off x="1414440" y="0"/>
            <a:ext cx="9158040" cy="6868440"/>
          </a:xfrm>
          <a:prstGeom prst="rect">
            <a:avLst/>
          </a:prstGeom>
          <a:ln w="0">
            <a:noFill/>
          </a:ln>
        </p:spPr>
      </p:pic>
      <p:sp>
        <p:nvSpPr>
          <p:cNvPr id="164" name="Zástupný symbol pro text 2"/>
          <p:cNvSpPr/>
          <p:nvPr/>
        </p:nvSpPr>
        <p:spPr>
          <a:xfrm>
            <a:off x="2108160" y="336960"/>
            <a:ext cx="7770960" cy="617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cs-CZ" sz="3200" spc="-1" strike="noStrike">
                <a:solidFill>
                  <a:srgbClr val="ff0000"/>
                </a:solidFill>
                <a:latin typeface="Arial"/>
                <a:ea typeface="DejaVu Sans"/>
              </a:rPr>
              <a:t>Dotazy, návrhy, komentáře, připomínky?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1"/>
          <p:cNvSpPr>
            <a:spLocks noGrp="1"/>
          </p:cNvSpPr>
          <p:nvPr>
            <p:ph/>
          </p:nvPr>
        </p:nvSpPr>
        <p:spPr>
          <a:xfrm>
            <a:off x="6520680" y="5897520"/>
            <a:ext cx="3958200" cy="617760"/>
          </a:xfrm>
          <a:prstGeom prst="rect">
            <a:avLst/>
          </a:prstGeom>
          <a:solidFill>
            <a:srgbClr val="e5f9c9"/>
          </a:solidFill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cs-CZ" sz="3200" spc="-1" strike="noStrike">
                <a:solidFill>
                  <a:srgbClr val="ff0000"/>
                </a:solidFill>
                <a:latin typeface="Arial"/>
              </a:rPr>
              <a:t>Děkuji za pozornost.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/>
          </p:nvPr>
        </p:nvSpPr>
        <p:spPr>
          <a:xfrm>
            <a:off x="885960" y="1393560"/>
            <a:ext cx="4903920" cy="5079960"/>
          </a:xfrm>
          <a:prstGeom prst="rect">
            <a:avLst/>
          </a:prstGeom>
          <a:solidFill>
            <a:srgbClr val="e5f9c9"/>
          </a:solidFill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první přístroje z USA 2008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neexistoval domácí trh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bílý blesk, nízká spolehlivost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primitivní metodika použití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z počátku mezi myslivci opovrhovaná technologie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označení jedinci (náročné)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moderní statistické modely použitelné v praxi - REM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velké množství dat o populacích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885960" y="419040"/>
            <a:ext cx="10861920" cy="61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cs-CZ" sz="3200" spc="-1" strike="noStrike">
                <a:solidFill>
                  <a:schemeClr val="accent2"/>
                </a:solidFill>
                <a:latin typeface="Arial"/>
              </a:rPr>
              <a:t>ÚVOD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8" name="Skupina 7"/>
          <p:cNvGrpSpPr/>
          <p:nvPr/>
        </p:nvGrpSpPr>
        <p:grpSpPr>
          <a:xfrm>
            <a:off x="5940360" y="687960"/>
            <a:ext cx="6166800" cy="5213880"/>
            <a:chOff x="5940360" y="687960"/>
            <a:chExt cx="6166800" cy="5213880"/>
          </a:xfrm>
        </p:grpSpPr>
        <p:pic>
          <p:nvPicPr>
            <p:cNvPr id="89" name="Obrázek 4" descr=""/>
            <p:cNvPicPr/>
            <p:nvPr/>
          </p:nvPicPr>
          <p:blipFill>
            <a:blip r:embed="rId1"/>
            <a:srcRect l="11519" t="29020" r="69163" b="18665"/>
            <a:stretch/>
          </p:blipFill>
          <p:spPr>
            <a:xfrm>
              <a:off x="5940360" y="687960"/>
              <a:ext cx="6166800" cy="5213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0" name="Ovál 5"/>
            <p:cNvSpPr/>
            <p:nvPr/>
          </p:nvSpPr>
          <p:spPr>
            <a:xfrm>
              <a:off x="9902160" y="5402880"/>
              <a:ext cx="826920" cy="29556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cs-CZ" sz="1800" spc="-1" strike="noStrike">
                <a:solidFill>
                  <a:schemeClr val="lt1"/>
                </a:solidFill>
                <a:latin typeface="Arial"/>
                <a:ea typeface="DejaVu Sans"/>
              </a:endParaRPr>
            </a:p>
          </p:txBody>
        </p:sp>
        <p:pic>
          <p:nvPicPr>
            <p:cNvPr id="91" name="Obrázek 6" descr=""/>
            <p:cNvPicPr/>
            <p:nvPr/>
          </p:nvPicPr>
          <p:blipFill>
            <a:blip r:embed="rId2"/>
            <a:stretch/>
          </p:blipFill>
          <p:spPr>
            <a:xfrm>
              <a:off x="6108480" y="1823400"/>
              <a:ext cx="864360" cy="33372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/>
          </p:nvPr>
        </p:nvSpPr>
        <p:spPr>
          <a:xfrm>
            <a:off x="885960" y="1434600"/>
            <a:ext cx="4457520" cy="4701600"/>
          </a:xfrm>
          <a:prstGeom prst="rect">
            <a:avLst/>
          </a:prstGeom>
          <a:solidFill>
            <a:srgbClr val="e5f9c9"/>
          </a:solidFill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odhad početnosti bez potřeby individuálního rozlišení jedinců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základní hypotéza: zvířata se pohybují nahodile vzhledem k fotopastem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3200" spc="-1" strike="noStrike">
                <a:solidFill>
                  <a:srgbClr val="000000"/>
                </a:solidFill>
                <a:latin typeface="Calibri"/>
              </a:rPr>
              <a:t>vhodný i pro teritoriální zvířata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885960" y="419040"/>
            <a:ext cx="10861920" cy="61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cs-CZ" sz="3200" spc="-1" strike="noStrike">
                <a:solidFill>
                  <a:schemeClr val="accent2"/>
                </a:solidFill>
                <a:latin typeface="Arial"/>
              </a:rPr>
              <a:t>Random Encounter Model (REM)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4" name="Picture 5" descr=""/>
          <p:cNvPicPr/>
          <p:nvPr/>
        </p:nvPicPr>
        <p:blipFill>
          <a:blip r:embed="rId1"/>
          <a:stretch/>
        </p:blipFill>
        <p:spPr>
          <a:xfrm>
            <a:off x="5344920" y="1434600"/>
            <a:ext cx="6235920" cy="414360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/>
          </p:nvPr>
        </p:nvSpPr>
        <p:spPr>
          <a:xfrm>
            <a:off x="885960" y="1200240"/>
            <a:ext cx="5365080" cy="3190680"/>
          </a:xfrm>
          <a:prstGeom prst="rect">
            <a:avLst/>
          </a:prstGeom>
          <a:solidFill>
            <a:srgbClr val="e5f9c9"/>
          </a:solidFill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</a:rPr>
              <a:t>pravidelná síť nahodile umístěná v terénu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</a:rPr>
              <a:t>rozestup FP dle druhu zvěře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</a:rPr>
              <a:t>počet FP X počet monitorovacích bodů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</a:rPr>
              <a:t>min. 100 kontaktů / druh zvěře / období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</a:rPr>
              <a:t>standardní nastavení FP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</a:rPr>
              <a:t>vyznačení měřítka před FP / nebo </a:t>
            </a:r>
            <a:r>
              <a:rPr b="1" lang="cs-CZ" sz="2000" spc="-1" strike="noStrike">
                <a:solidFill>
                  <a:srgbClr val="000000"/>
                </a:solidFill>
                <a:latin typeface="Calibri"/>
              </a:rPr>
              <a:t>kalibrace snímků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</a:rPr>
              <a:t>počet kontaktů – počítá se každý kontakt zvířete s fotopastí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885960" y="419040"/>
            <a:ext cx="10861920" cy="61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cs-CZ" sz="3200" spc="-1" strike="noStrike">
                <a:solidFill>
                  <a:schemeClr val="accent2"/>
                </a:solidFill>
                <a:latin typeface="Arial"/>
              </a:rPr>
              <a:t>REM – terénní práce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7" name="Obrázek 6" descr=""/>
          <p:cNvPicPr/>
          <p:nvPr/>
        </p:nvPicPr>
        <p:blipFill>
          <a:blip r:embed="rId1"/>
          <a:stretch/>
        </p:blipFill>
        <p:spPr>
          <a:xfrm>
            <a:off x="6521400" y="-24840"/>
            <a:ext cx="5150160" cy="6881400"/>
          </a:xfrm>
          <a:prstGeom prst="rect">
            <a:avLst/>
          </a:prstGeom>
          <a:ln w="0">
            <a:noFill/>
          </a:ln>
        </p:spPr>
      </p:pic>
      <p:pic>
        <p:nvPicPr>
          <p:cNvPr id="98" name="Obrázek 4" descr=""/>
          <p:cNvPicPr/>
          <p:nvPr/>
        </p:nvPicPr>
        <p:blipFill>
          <a:blip r:embed="rId2"/>
          <a:stretch/>
        </p:blipFill>
        <p:spPr>
          <a:xfrm>
            <a:off x="1550160" y="-24840"/>
            <a:ext cx="9043560" cy="6842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xit" presetID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/>
          </p:nvPr>
        </p:nvSpPr>
        <p:spPr>
          <a:xfrm>
            <a:off x="885960" y="419040"/>
            <a:ext cx="10861920" cy="61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cs-CZ" sz="3200" spc="-1" strike="noStrike">
                <a:solidFill>
                  <a:schemeClr val="accent2"/>
                </a:solidFill>
                <a:latin typeface="Arial"/>
              </a:rPr>
              <a:t>REM – kancelářské zpracování a analýza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TextovéPole 1"/>
          <p:cNvSpPr/>
          <p:nvPr/>
        </p:nvSpPr>
        <p:spPr>
          <a:xfrm>
            <a:off x="805320" y="1401120"/>
            <a:ext cx="915948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Kalibrace snímků / fotopastí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kalibrační hůl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20 – 25 nahodilých pozic před každou fotopastí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vždy před/po sběru dat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databáze Agouti – automatická detekce obrazu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1" name="Obrázek 4" descr=""/>
          <p:cNvPicPr/>
          <p:nvPr/>
        </p:nvPicPr>
        <p:blipFill>
          <a:blip r:embed="rId1"/>
          <a:stretch/>
        </p:blipFill>
        <p:spPr>
          <a:xfrm>
            <a:off x="491040" y="1208520"/>
            <a:ext cx="10593360" cy="4576680"/>
          </a:xfrm>
          <a:prstGeom prst="rect">
            <a:avLst/>
          </a:prstGeom>
          <a:ln w="0">
            <a:noFill/>
          </a:ln>
        </p:spPr>
      </p:pic>
      <p:pic>
        <p:nvPicPr>
          <p:cNvPr id="102" name="Obrázek 6" descr=""/>
          <p:cNvPicPr/>
          <p:nvPr/>
        </p:nvPicPr>
        <p:blipFill>
          <a:blip r:embed="rId2"/>
          <a:stretch/>
        </p:blipFill>
        <p:spPr>
          <a:xfrm>
            <a:off x="1589760" y="0"/>
            <a:ext cx="9142560" cy="6856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xit" presetID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20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/>
          </p:nvPr>
        </p:nvSpPr>
        <p:spPr>
          <a:xfrm>
            <a:off x="885960" y="1200240"/>
            <a:ext cx="5361120" cy="5182560"/>
          </a:xfrm>
          <a:prstGeom prst="rect">
            <a:avLst/>
          </a:prstGeom>
          <a:solidFill>
            <a:srgbClr val="ccf492"/>
          </a:solidFill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TERMOVIZE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příprava mapových podkladů (1km/1km</a:t>
            </a:r>
            <a:r>
              <a:rPr b="0" lang="cs-CZ" sz="2400" spc="-1" strike="noStrike" baseline="30000">
                <a:solidFill>
                  <a:srgbClr val="000000"/>
                </a:solidFill>
                <a:latin typeface="Arial"/>
              </a:rPr>
              <a:t>2</a:t>
            </a: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)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vhodná doba (denní i roční)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pochůzka / auto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14 úseků (67 km les + 28 km „neles“)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1 auto = 4 osoby (řidič, navigátor(zapisovač), 2 sčítači)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relativně = ks/km, absolutně = přepočet na km</a:t>
            </a:r>
            <a:r>
              <a:rPr b="0" lang="cs-CZ" sz="2400" spc="-1" strike="noStrike" baseline="30000">
                <a:solidFill>
                  <a:srgbClr val="000000"/>
                </a:solidFill>
                <a:latin typeface="Arial"/>
              </a:rPr>
              <a:t>2</a:t>
            </a: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 – software DISTANCE  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885960" y="419040"/>
            <a:ext cx="10861920" cy="61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cs-CZ" sz="3200" spc="-1" strike="noStrike">
                <a:solidFill>
                  <a:schemeClr val="accent2"/>
                </a:solidFill>
                <a:latin typeface="Arial"/>
              </a:rPr>
              <a:t>Další použité metody – termovize, trus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6510960" y="1200240"/>
            <a:ext cx="5236920" cy="51825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TRUS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čištěné / nečištěné transekty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vhodné období + terén (prostředí)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jednorázové transekty 2x50m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relativně = ks trusu / transekt, absolutně (ks zvěře / 1 000 ha)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absolutně min. 5% území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6" name="Obrázek 4" descr=""/>
          <p:cNvPicPr/>
          <p:nvPr/>
        </p:nvPicPr>
        <p:blipFill>
          <a:blip r:embed="rId1"/>
          <a:stretch/>
        </p:blipFill>
        <p:spPr>
          <a:xfrm>
            <a:off x="1814400" y="1200240"/>
            <a:ext cx="8935200" cy="422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40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Skupina 13"/>
          <p:cNvGrpSpPr/>
          <p:nvPr/>
        </p:nvGrpSpPr>
        <p:grpSpPr>
          <a:xfrm>
            <a:off x="6683400" y="4575960"/>
            <a:ext cx="2240280" cy="462600"/>
            <a:chOff x="6683400" y="4575960"/>
            <a:chExt cx="2240280" cy="462600"/>
          </a:xfrm>
        </p:grpSpPr>
        <p:sp>
          <p:nvSpPr>
            <p:cNvPr id="108" name="Obdélníkový bublinový popisek 14"/>
            <p:cNvSpPr/>
            <p:nvPr/>
          </p:nvSpPr>
          <p:spPr>
            <a:xfrm>
              <a:off x="6683400" y="4575960"/>
              <a:ext cx="2147760" cy="462600"/>
            </a:xfrm>
            <a:prstGeom prst="wedgeRectCallout">
              <a:avLst>
                <a:gd name="adj1" fmla="val -144704"/>
                <a:gd name="adj2" fmla="val -91685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cs-CZ" sz="1800" spc="-1" strike="noStrike">
                <a:solidFill>
                  <a:schemeClr val="lt1"/>
                </a:solidFill>
                <a:latin typeface="Arial"/>
                <a:ea typeface="DejaVu Sans"/>
              </a:endParaRPr>
            </a:p>
          </p:txBody>
        </p:sp>
        <p:sp>
          <p:nvSpPr>
            <p:cNvPr id="109" name="TextovéPole 15"/>
            <p:cNvSpPr/>
            <p:nvPr/>
          </p:nvSpPr>
          <p:spPr>
            <a:xfrm>
              <a:off x="6683400" y="4608720"/>
              <a:ext cx="224028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cs-CZ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2022: 5,8 hod./den</a:t>
              </a:r>
              <a:endParaRPr b="0" lang="cs-CZ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10" name="Skupina 10"/>
          <p:cNvGrpSpPr/>
          <p:nvPr/>
        </p:nvGrpSpPr>
        <p:grpSpPr>
          <a:xfrm>
            <a:off x="9352440" y="2966040"/>
            <a:ext cx="2147760" cy="462600"/>
            <a:chOff x="9352440" y="2966040"/>
            <a:chExt cx="2147760" cy="462600"/>
          </a:xfrm>
        </p:grpSpPr>
        <p:sp>
          <p:nvSpPr>
            <p:cNvPr id="111" name="Obdélníkový bublinový popisek 11"/>
            <p:cNvSpPr/>
            <p:nvPr/>
          </p:nvSpPr>
          <p:spPr>
            <a:xfrm>
              <a:off x="9352440" y="2966040"/>
              <a:ext cx="2147760" cy="462600"/>
            </a:xfrm>
            <a:prstGeom prst="wedgeRectCallout">
              <a:avLst>
                <a:gd name="adj1" fmla="val -88704"/>
                <a:gd name="adj2" fmla="val 127263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cs-CZ" sz="1800" spc="-1" strike="noStrike">
                <a:solidFill>
                  <a:schemeClr val="lt1"/>
                </a:solidFill>
                <a:latin typeface="Arial"/>
                <a:ea typeface="DejaVu Sans"/>
              </a:endParaRPr>
            </a:p>
          </p:txBody>
        </p:sp>
        <p:sp>
          <p:nvSpPr>
            <p:cNvPr id="112" name="TextovéPole 12"/>
            <p:cNvSpPr/>
            <p:nvPr/>
          </p:nvSpPr>
          <p:spPr>
            <a:xfrm>
              <a:off x="9453960" y="3014640"/>
              <a:ext cx="20462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cs-CZ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2022: 549 ks/NP</a:t>
              </a:r>
              <a:endParaRPr b="0" lang="cs-CZ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13" name="Skupina 8"/>
          <p:cNvGrpSpPr/>
          <p:nvPr/>
        </p:nvGrpSpPr>
        <p:grpSpPr>
          <a:xfrm>
            <a:off x="8731080" y="2233800"/>
            <a:ext cx="2240280" cy="462600"/>
            <a:chOff x="8731080" y="2233800"/>
            <a:chExt cx="2240280" cy="462600"/>
          </a:xfrm>
        </p:grpSpPr>
        <p:sp>
          <p:nvSpPr>
            <p:cNvPr id="114" name="Obdélníkový bublinový popisek 4"/>
            <p:cNvSpPr/>
            <p:nvPr/>
          </p:nvSpPr>
          <p:spPr>
            <a:xfrm>
              <a:off x="8731080" y="2233800"/>
              <a:ext cx="2147760" cy="462600"/>
            </a:xfrm>
            <a:prstGeom prst="wedgeRectCallout">
              <a:avLst>
                <a:gd name="adj1" fmla="val -88704"/>
                <a:gd name="adj2" fmla="val 127263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cs-CZ" sz="1800" spc="-1" strike="noStrike">
                <a:solidFill>
                  <a:schemeClr val="lt1"/>
                </a:solidFill>
                <a:latin typeface="Arial"/>
                <a:ea typeface="DejaVu Sans"/>
              </a:endParaRPr>
            </a:p>
          </p:txBody>
        </p:sp>
        <p:sp>
          <p:nvSpPr>
            <p:cNvPr id="115" name="TextovéPole 7"/>
            <p:cNvSpPr/>
            <p:nvPr/>
          </p:nvSpPr>
          <p:spPr>
            <a:xfrm>
              <a:off x="8925120" y="2282040"/>
              <a:ext cx="20462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cs-CZ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2022: 30:38:32</a:t>
              </a:r>
              <a:endParaRPr b="0" lang="cs-CZ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16" name="PlaceHolder 1"/>
          <p:cNvSpPr>
            <a:spLocks noGrp="1"/>
          </p:cNvSpPr>
          <p:nvPr>
            <p:ph/>
          </p:nvPr>
        </p:nvSpPr>
        <p:spPr>
          <a:xfrm>
            <a:off x="885960" y="1200240"/>
            <a:ext cx="10802160" cy="470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1. 6. 2022 - 31. 5. 2023 &gt; 145 141 fotek (3 992 snímků/fotopast)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zpracování 180-200 fotek / hod., celkově 750 člověko-hodin – (kalibrace = o 40% méně).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cs-CZ" sz="2400" spc="-1" strike="noStrike" u="sng">
                <a:solidFill>
                  <a:srgbClr val="000000"/>
                </a:solidFill>
                <a:uFillTx/>
                <a:latin typeface="Arial"/>
              </a:rPr>
              <a:t>nejčastější objekt – jelen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populační struktura – samec:</a:t>
            </a: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samice:mládě - 32:36:32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cs-CZ" sz="2400" spc="-1" strike="noStrike" u="sng">
                <a:solidFill>
                  <a:srgbClr val="000000"/>
                </a:solidFill>
                <a:uFillTx/>
                <a:latin typeface="arial"/>
              </a:rPr>
              <a:t>velikost populace – </a:t>
            </a:r>
            <a:r>
              <a:rPr b="1" lang="cs-CZ" sz="2400" spc="-1" strike="noStrike" u="sng">
                <a:solidFill>
                  <a:srgbClr val="000000"/>
                </a:solidFill>
                <a:uFillTx/>
                <a:latin typeface="arial"/>
              </a:rPr>
              <a:t>474</a:t>
            </a:r>
            <a:r>
              <a:rPr b="0" lang="cs-CZ" sz="2400" spc="-1" strike="noStrike" u="sng">
                <a:solidFill>
                  <a:srgbClr val="000000"/>
                </a:solidFill>
                <a:uFillTx/>
                <a:latin typeface="arial"/>
              </a:rPr>
              <a:t> ks/NP</a:t>
            </a: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 (cca 59,3 ks/1 000 ha)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cs-CZ" sz="2400" spc="-1" strike="noStrike" u="sng">
                <a:solidFill>
                  <a:srgbClr val="000000"/>
                </a:solidFill>
                <a:uFillTx/>
                <a:latin typeface="arial"/>
              </a:rPr>
              <a:t>délka denní aktivity –  4,2 hod./den </a:t>
            </a: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(Bialowieza 8 hod., Střední Evropa 2-3 hod.)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potrava : pohyb – 0,8 : 1,2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885960" y="419040"/>
            <a:ext cx="10861920" cy="61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cs-CZ" sz="3200" spc="-1" strike="noStrike">
                <a:solidFill>
                  <a:schemeClr val="accent2"/>
                </a:solidFill>
                <a:latin typeface="Arial"/>
              </a:rPr>
              <a:t>VÝSLEDKY - REM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8" name="Obrázek 5" descr=""/>
          <p:cNvPicPr/>
          <p:nvPr/>
        </p:nvPicPr>
        <p:blipFill>
          <a:blip r:embed="rId1"/>
          <a:stretch/>
        </p:blipFill>
        <p:spPr>
          <a:xfrm>
            <a:off x="453960" y="0"/>
            <a:ext cx="11738160" cy="6733080"/>
          </a:xfrm>
          <a:prstGeom prst="rect">
            <a:avLst/>
          </a:prstGeom>
          <a:ln w="0">
            <a:noFill/>
          </a:ln>
        </p:spPr>
      </p:pic>
      <p:pic>
        <p:nvPicPr>
          <p:cNvPr id="119" name="Obrázek 6" descr=""/>
          <p:cNvPicPr/>
          <p:nvPr/>
        </p:nvPicPr>
        <p:blipFill>
          <a:blip r:embed="rId2"/>
          <a:stretch/>
        </p:blipFill>
        <p:spPr>
          <a:xfrm>
            <a:off x="453960" y="1440"/>
            <a:ext cx="11407320" cy="6856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" dur="indefinite" restart="never" nodeType="tmRoot">
          <p:childTnLst>
            <p:seq>
              <p:cTn id="44" dur="indefinite" nodeType="mainSeq"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54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66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/>
          </p:nvPr>
        </p:nvSpPr>
        <p:spPr>
          <a:xfrm>
            <a:off x="885960" y="1200240"/>
            <a:ext cx="5361120" cy="5182560"/>
          </a:xfrm>
          <a:prstGeom prst="rect">
            <a:avLst/>
          </a:prstGeom>
          <a:solidFill>
            <a:srgbClr val="ccf492"/>
          </a:solidFill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TERMOVIZE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Jaro 2021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lvl="1" marL="1028880" indent="-343080">
              <a:lnSpc>
                <a:spcPct val="100000"/>
              </a:lnSpc>
              <a:spcBef>
                <a:spcPts val="499"/>
              </a:spcBef>
              <a:buClr>
                <a:srgbClr val="0a5028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síť transektů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lvl="1" marL="1028880" indent="-343080">
              <a:lnSpc>
                <a:spcPct val="100000"/>
              </a:lnSpc>
              <a:spcBef>
                <a:spcPts val="499"/>
              </a:spcBef>
              <a:buClr>
                <a:srgbClr val="0a5028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2 průzkumy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lvl="1" marL="1028880" indent="-343080">
              <a:lnSpc>
                <a:spcPct val="100000"/>
              </a:lnSpc>
              <a:spcBef>
                <a:spcPts val="499"/>
              </a:spcBef>
              <a:buClr>
                <a:srgbClr val="0a5028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83 ks / 1 000 ha (665 ks/NP)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Jaro 2022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lvl="1" marL="1028880" indent="-343080">
              <a:lnSpc>
                <a:spcPct val="100000"/>
              </a:lnSpc>
              <a:spcBef>
                <a:spcPts val="499"/>
              </a:spcBef>
              <a:buClr>
                <a:srgbClr val="0a5028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stejná síť / transekty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lvl="1" marL="1028880" indent="-343080">
              <a:lnSpc>
                <a:spcPct val="100000"/>
              </a:lnSpc>
              <a:spcBef>
                <a:spcPts val="499"/>
              </a:spcBef>
              <a:buClr>
                <a:srgbClr val="0a5028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3 průzkumy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lvl="1" marL="1028880" indent="-343080">
              <a:lnSpc>
                <a:spcPct val="100000"/>
              </a:lnSpc>
              <a:spcBef>
                <a:spcPts val="499"/>
              </a:spcBef>
              <a:buClr>
                <a:srgbClr val="0a5028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79 ks / 1 000 ha (633 ks/NP)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885960" y="419040"/>
            <a:ext cx="10861920" cy="61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cs-CZ" sz="3200" spc="-1" strike="noStrike">
                <a:solidFill>
                  <a:schemeClr val="accent2"/>
                </a:solidFill>
                <a:latin typeface="Arial"/>
              </a:rPr>
              <a:t>Další výsledky – termovize, trus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6510960" y="1216440"/>
            <a:ext cx="5236920" cy="51825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TRUS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Jaro 2022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20 člověko-dnů, 2724 transektů (100 m</a:t>
            </a:r>
            <a:r>
              <a:rPr b="0" lang="cs-CZ" sz="2400" spc="-1" strike="noStrike" baseline="30000">
                <a:solidFill>
                  <a:srgbClr val="000000"/>
                </a:solidFill>
                <a:latin typeface="Arial"/>
              </a:rPr>
              <a:t>2</a:t>
            </a: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)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nejvyšší hustota – Větrný vrch, Jetřichovice, Rynartice, … (500-700 ks trusů / ha)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Symbol" charset="2"/>
              <a:buChar char=""/>
              <a:tabLst>
                <a:tab algn="l" pos="0"/>
              </a:tabLst>
            </a:pPr>
            <a:r>
              <a:rPr b="0" lang="cs-CZ" sz="2400" spc="-1" strike="noStrike">
                <a:solidFill>
                  <a:srgbClr val="000000"/>
                </a:solidFill>
                <a:latin typeface="Arial"/>
              </a:rPr>
              <a:t>nejméně Hřensko (10 ks trusů / ha)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23" name="Tabulka 4"/>
          <p:cNvGraphicFramePr/>
          <p:nvPr/>
        </p:nvGraphicFramePr>
        <p:xfrm>
          <a:off x="677520" y="1068480"/>
          <a:ext cx="5784840" cy="5305320"/>
        </p:xfrm>
        <a:graphic>
          <a:graphicData uri="http://schemas.openxmlformats.org/drawingml/2006/table">
            <a:tbl>
              <a:tblPr/>
              <a:tblGrid>
                <a:gridCol w="546480"/>
                <a:gridCol w="1334160"/>
                <a:gridCol w="1334160"/>
                <a:gridCol w="514080"/>
                <a:gridCol w="514080"/>
                <a:gridCol w="514080"/>
                <a:gridCol w="514080"/>
                <a:gridCol w="514080"/>
              </a:tblGrid>
              <a:tr h="206280">
                <a:tc gridSpan="8">
                  <a:txBody>
                    <a:bodyPr lIns="6840" rIns="684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Termovizní odhad početnosti jelení zvěře v NPČŠ (2021-2022)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cs-CZ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cs-CZ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cs-CZ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cs-CZ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cs-CZ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cs-CZ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cs-CZ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372240">
                <a:tc>
                  <a:txBody>
                    <a:bodyPr lIns="6840" rIns="684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číslo transektu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začátek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konec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délka (km)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šířka (km)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plocha (km</a:t>
                      </a:r>
                      <a:r>
                        <a:rPr b="0" lang="cs-CZ" sz="800" spc="-1" strike="noStrike" baseline="30000">
                          <a:solidFill>
                            <a:schemeClr val="dk1"/>
                          </a:solidFill>
                          <a:latin typeface="Arial"/>
                        </a:rPr>
                        <a:t>2</a:t>
                      </a: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)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počet (ks) 2021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počet (ks) 2022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</a:tr>
              <a:tr h="308160"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50.8623161N, 14.3536008E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50.8658511N, 14.3332481E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1,6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0,2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0,32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</a:tr>
              <a:tr h="308160"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50.8658511N, 14.3332481E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50.8658511N, 14.3332481E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1,1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0,32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0,352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</a:tr>
              <a:tr h="308160"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3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50.8658511N, 14.3332481E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50.8736389N, 14.3167164E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2,1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0,2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0,42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8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9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</a:tr>
              <a:tr h="308160"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4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50.8736389N, 14.3167164E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50.8673928N, 14.3002047E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1,4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0,36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0,504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8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3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</a:tr>
              <a:tr h="308160"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50.8636889N, 14.3556997E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50.8920842N, 14.3596558E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5,6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0,14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0,784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3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</a:tr>
              <a:tr h="308160"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6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50.8798856N, 14.3795606E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50.8766039N, 14.4160661E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3,5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0,1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0,35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</a:tr>
              <a:tr h="308160"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7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50.8766039N, 14.4160661E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50.8539789N, 14.4027161E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3,8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0,16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0,608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</a:tr>
              <a:tr h="308160"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8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50.8516828N, 14.4006722E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50.8588081N, 14.4402992E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3,8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0,18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0,684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10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6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</a:tr>
              <a:tr h="308160"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9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50.8588081N, 14.4402992E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50.8729194N, 14.4470450E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0,2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0,4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</a:tr>
              <a:tr h="308160"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10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50.8729194N, 14.4470450E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50.8764450N, 14.4194261E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2,7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0,18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0,486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</a:tr>
              <a:tr h="308160"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11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50.8764450N, 14.4194261E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50.8959581N, 14.4491042E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3,9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0,24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0,936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13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4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</a:tr>
              <a:tr h="308160"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12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50.8959581N, 14.4491042E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50.9105386N, 14.3913564E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4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0,22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0,88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10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24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</a:tr>
              <a:tr h="308160"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13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50.9105386N, 14.3913564E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50.9438314N, 14.4140919E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4,4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0,1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0,44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</a:tr>
              <a:tr h="308160"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14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50.9236336N, 14.4026350E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50.9129403N, 14.4583069E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5,2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0,08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0,416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0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</a:tr>
              <a:tr h="177480">
                <a:tc>
                  <a:txBody>
                    <a:bodyPr lIns="6840" rIns="6840" anchor="b">
                      <a:noAutofit/>
                    </a:bodyPr>
                    <a:p>
                      <a:endParaRPr b="0" lang="cs-CZ" sz="8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endParaRPr b="0" lang="cs-CZ" sz="8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endParaRPr b="0" lang="cs-CZ" sz="8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 gridSpan="3"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početnost - ks/1000 ha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cs-CZ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cs-CZ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83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79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</a:tr>
              <a:tr h="177480">
                <a:tc>
                  <a:txBody>
                    <a:bodyPr lIns="6840" rIns="6840" anchor="b">
                      <a:noAutofit/>
                    </a:bodyPr>
                    <a:p>
                      <a:endParaRPr b="0" lang="cs-CZ" sz="8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endParaRPr b="0" lang="cs-CZ" sz="8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endParaRPr b="0" lang="cs-CZ" sz="8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 gridSpan="3">
                  <a:txBody>
                    <a:bodyPr lIns="6840" rIns="684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pl-PL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početnost (ks) na plochu NP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cs-CZ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cs-CZ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665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  <a:tc>
                  <a:txBody>
                    <a:bodyPr lIns="6840" rIns="684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cs-CZ" sz="800" spc="-1" strike="noStrike">
                          <a:solidFill>
                            <a:schemeClr val="dk1"/>
                          </a:solidFill>
                          <a:latin typeface="Arial"/>
                        </a:rPr>
                        <a:t>633</a:t>
                      </a:r>
                      <a:endParaRPr b="0" lang="cs-CZ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6840" marR="68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6eee7"/>
                    </a:solidFill>
                  </a:tcPr>
                </a:tc>
              </a:tr>
            </a:tbl>
          </a:graphicData>
        </a:graphic>
      </p:graphicFrame>
      <p:pic>
        <p:nvPicPr>
          <p:cNvPr id="124" name="Obrázek 5" descr="C:\Users\Jakub Drimaj\AppData\Local\Microsoft\Windows\INetCache\Content.Word\jelen_fpg.jpg"/>
          <p:cNvPicPr/>
          <p:nvPr/>
        </p:nvPicPr>
        <p:blipFill>
          <a:blip r:embed="rId1"/>
          <a:stretch/>
        </p:blipFill>
        <p:spPr>
          <a:xfrm>
            <a:off x="6067800" y="1797840"/>
            <a:ext cx="5679720" cy="4370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9" dur="indefinite" restart="never" nodeType="tmRoot">
          <p:childTnLst>
            <p:seq>
              <p:cTn id="70" dur="indefinite" nodeType="mainSeq">
                <p:childTnLst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80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1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ovéPole 13"/>
          <p:cNvSpPr/>
          <p:nvPr/>
        </p:nvSpPr>
        <p:spPr>
          <a:xfrm>
            <a:off x="1065240" y="1249920"/>
            <a:ext cx="9302040" cy="30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Symbol" charset="2"/>
              <a:buChar char="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 období 2016-2021 – nereálné sčítané stavy jelení zvěře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Symbol" charset="2"/>
              <a:buChar char="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podivuhodně meziročně </a:t>
            </a: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stejné údaje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(stejná věková i pohlavní struktura)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Symbol" charset="2"/>
              <a:buChar char="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sčítání 39±9,2 ks kolouchů (2016-2020), 198 kolouchů (2021)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Symbol" charset="2"/>
              <a:buChar char="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statistika lovu i sčítání matematicky odpovídá… nicméně sčítaný poměr pohlaví je </a:t>
            </a: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1:1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a lovený poměr pohlaví je </a:t>
            </a: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1:2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(samci:samice)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Symbol" charset="2"/>
              <a:buChar char="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 okolních honitbách podobná situace… sčítání (a někde i lov) dlouhodobě stejný – </a:t>
            </a: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NAPROSTO STEJNÝ!!!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metoda „zatajených samic“ – 82 ± 11 ks chybí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Symbol" charset="2"/>
              <a:buChar char=""/>
            </a:pPr>
            <a:r>
              <a:rPr b="1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sčítání ♂ : ♀ = 1:1,3 / lov ♂ : ♀ = 1:2,9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1"/>
          <p:cNvSpPr>
            <a:spLocks noGrp="1"/>
          </p:cNvSpPr>
          <p:nvPr>
            <p:ph/>
          </p:nvPr>
        </p:nvSpPr>
        <p:spPr>
          <a:xfrm>
            <a:off x="885960" y="419040"/>
            <a:ext cx="10861920" cy="61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cs-CZ" sz="3200" spc="-1" strike="noStrike">
                <a:solidFill>
                  <a:schemeClr val="accent2"/>
                </a:solidFill>
                <a:latin typeface="Arial"/>
              </a:rPr>
              <a:t>… </a:t>
            </a:r>
            <a:r>
              <a:rPr b="1" lang="cs-CZ" sz="3200" spc="-1" strike="noStrike">
                <a:solidFill>
                  <a:schemeClr val="accent2"/>
                </a:solidFill>
                <a:latin typeface="Arial"/>
              </a:rPr>
              <a:t>a ještě na dokreslení situace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27" name="Skupina 6"/>
          <p:cNvGrpSpPr/>
          <p:nvPr/>
        </p:nvGrpSpPr>
        <p:grpSpPr>
          <a:xfrm>
            <a:off x="1195200" y="1067040"/>
            <a:ext cx="7539120" cy="5718240"/>
            <a:chOff x="1195200" y="1067040"/>
            <a:chExt cx="7539120" cy="5718240"/>
          </a:xfrm>
        </p:grpSpPr>
        <p:pic>
          <p:nvPicPr>
            <p:cNvPr id="128" name="Obrázek 4" descr=""/>
            <p:cNvPicPr/>
            <p:nvPr/>
          </p:nvPicPr>
          <p:blipFill>
            <a:blip r:embed="rId1"/>
            <a:stretch/>
          </p:blipFill>
          <p:spPr>
            <a:xfrm>
              <a:off x="1195200" y="1067040"/>
              <a:ext cx="7539120" cy="5718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9" name="TextovéPole 5"/>
            <p:cNvSpPr/>
            <p:nvPr/>
          </p:nvSpPr>
          <p:spPr>
            <a:xfrm>
              <a:off x="1651320" y="1824840"/>
              <a:ext cx="342540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1" lang="cs-CZ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Distribuce lovu a trusu jelení zvěře v NP – jaro 2022</a:t>
              </a:r>
              <a:endParaRPr b="0" lang="cs-CZ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30" name="Skupina 9"/>
          <p:cNvGrpSpPr/>
          <p:nvPr/>
        </p:nvGrpSpPr>
        <p:grpSpPr>
          <a:xfrm>
            <a:off x="1206000" y="1046160"/>
            <a:ext cx="7539120" cy="5760720"/>
            <a:chOff x="1206000" y="1046160"/>
            <a:chExt cx="7539120" cy="5760720"/>
          </a:xfrm>
        </p:grpSpPr>
        <p:pic>
          <p:nvPicPr>
            <p:cNvPr id="131" name="Obrázek 7" descr=""/>
            <p:cNvPicPr/>
            <p:nvPr/>
          </p:nvPicPr>
          <p:blipFill>
            <a:blip r:embed="rId2"/>
            <a:stretch/>
          </p:blipFill>
          <p:spPr>
            <a:xfrm>
              <a:off x="1206000" y="1046160"/>
              <a:ext cx="7539120" cy="5760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2" name="TextovéPole 8"/>
            <p:cNvSpPr/>
            <p:nvPr/>
          </p:nvSpPr>
          <p:spPr>
            <a:xfrm>
              <a:off x="1752840" y="1573200"/>
              <a:ext cx="3211200" cy="91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1" lang="cs-CZ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Distribuce lovu a množství záznamů na FP jelení zvěře v NP (2021-2022)</a:t>
              </a:r>
              <a:endParaRPr b="0" lang="cs-CZ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33" name="Skupina 12"/>
          <p:cNvGrpSpPr/>
          <p:nvPr/>
        </p:nvGrpSpPr>
        <p:grpSpPr>
          <a:xfrm>
            <a:off x="1206000" y="1046160"/>
            <a:ext cx="7539120" cy="5640120"/>
            <a:chOff x="1206000" y="1046160"/>
            <a:chExt cx="7539120" cy="5640120"/>
          </a:xfrm>
        </p:grpSpPr>
        <p:pic>
          <p:nvPicPr>
            <p:cNvPr id="134" name="Obrázek 10" descr=""/>
            <p:cNvPicPr/>
            <p:nvPr/>
          </p:nvPicPr>
          <p:blipFill>
            <a:blip r:embed="rId3"/>
            <a:stretch/>
          </p:blipFill>
          <p:spPr>
            <a:xfrm>
              <a:off x="1206000" y="1046160"/>
              <a:ext cx="7539120" cy="5640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5" name="TextovéPole 11"/>
            <p:cNvSpPr/>
            <p:nvPr/>
          </p:nvSpPr>
          <p:spPr>
            <a:xfrm>
              <a:off x="1752840" y="1499040"/>
              <a:ext cx="410112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1" lang="cs-CZ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Distribuce lovu jelení zvěře v NP (2021-2022)</a:t>
              </a:r>
              <a:endParaRPr b="0" lang="cs-CZ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9" dur="indefinite" restart="never" nodeType="tmRoot">
          <p:childTnLst>
            <p:seq>
              <p:cTn id="90" dur="indefinite" nodeType="mainSeq">
                <p:childTnLst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NDELU">
  <a:themeElements>
    <a:clrScheme name="MENDELU">
      <a:dk1>
        <a:srgbClr val="000000"/>
      </a:dk1>
      <a:lt1>
        <a:srgbClr val="ffffff"/>
      </a:lt1>
      <a:dk2>
        <a:srgbClr val="78be14"/>
      </a:dk2>
      <a:lt2>
        <a:srgbClr val="7f7f7f"/>
      </a:lt2>
      <a:accent1>
        <a:srgbClr val="ce9700"/>
      </a:accent1>
      <a:accent2>
        <a:srgbClr val="0a5028"/>
      </a:accent2>
      <a:accent3>
        <a:srgbClr val="8c0a00"/>
      </a:accent3>
      <a:accent4>
        <a:srgbClr val="0046a0"/>
      </a:accent4>
      <a:accent5>
        <a:srgbClr val="aa006e"/>
      </a:accent5>
      <a:accent6>
        <a:srgbClr val="00aab4"/>
      </a:accent6>
      <a:hlink>
        <a:srgbClr val="7f7f7f"/>
      </a:hlink>
      <a:folHlink>
        <a:srgbClr val="bfbfb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MENDELU">
  <a:themeElements>
    <a:clrScheme name="MENDELU">
      <a:dk1>
        <a:srgbClr val="000000"/>
      </a:dk1>
      <a:lt1>
        <a:srgbClr val="ffffff"/>
      </a:lt1>
      <a:dk2>
        <a:srgbClr val="78be14"/>
      </a:dk2>
      <a:lt2>
        <a:srgbClr val="7f7f7f"/>
      </a:lt2>
      <a:accent1>
        <a:srgbClr val="ce9700"/>
      </a:accent1>
      <a:accent2>
        <a:srgbClr val="0a5028"/>
      </a:accent2>
      <a:accent3>
        <a:srgbClr val="8c0a00"/>
      </a:accent3>
      <a:accent4>
        <a:srgbClr val="0046a0"/>
      </a:accent4>
      <a:accent5>
        <a:srgbClr val="aa006e"/>
      </a:accent5>
      <a:accent6>
        <a:srgbClr val="00aab4"/>
      </a:accent6>
      <a:hlink>
        <a:srgbClr val="7f7f7f"/>
      </a:hlink>
      <a:folHlink>
        <a:srgbClr val="bfbfb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sablona_prezentace_LDF_new</Template>
  <TotalTime>3021</TotalTime>
  <Application>LibreOffice/7.5.7.1$Windows_X86_64 LibreOffice_project/47eb0cf7efbacdee9b19ae25d6752381ede23126</Application>
  <AppVersion>15.0000</AppVersion>
  <Words>1281</Words>
  <Paragraphs>283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2021-12-14T09:07:51Z</dcterms:created>
  <dc:creator>Radim Plhal</dc:creator>
  <dc:description/>
  <dc:language>cs-CZ</dc:language>
  <cp:lastModifiedBy>Milan Košulič</cp:lastModifiedBy>
  <dcterms:modified xsi:type="dcterms:W3CDTF">2023-11-05T19:02:46Z</dcterms:modified>
  <cp:revision>89</cp:revision>
  <dc:subject/>
  <dc:title>Zkušenosti s využitím fotopastí pro myslivost a ochranu přírody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Širokoúhlá obrazovka</vt:lpwstr>
  </property>
  <property fmtid="{D5CDD505-2E9C-101B-9397-08002B2CF9AE}" pid="3" name="Slides">
    <vt:i4>19</vt:i4>
  </property>
</Properties>
</file>