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png" ContentType="image/png"/>
  <Override PartName="/ppt/media/image2.png" ContentType="image/png"/>
  <Override PartName="/ppt/media/image30.jpeg" ContentType="image/jpeg"/>
  <Override PartName="/ppt/media/image3.jpeg" ContentType="image/jpeg"/>
  <Override PartName="/ppt/media/image27.jpeg" ContentType="image/jpeg"/>
  <Override PartName="/ppt/media/image6.png" ContentType="image/png"/>
  <Override PartName="/ppt/media/image4.jpeg" ContentType="image/jpeg"/>
  <Override PartName="/ppt/media/image31.jpeg" ContentType="image/jpeg"/>
  <Override PartName="/ppt/media/image18.png" ContentType="image/png"/>
  <Override PartName="/ppt/media/image5.jpeg" ContentType="image/jpeg"/>
  <Override PartName="/ppt/media/image10.jpeg" ContentType="image/jpeg"/>
  <Override PartName="/ppt/media/image32.jpeg" ContentType="image/jpeg"/>
  <Override PartName="/ppt/media/image7.png" ContentType="image/png"/>
  <Override PartName="/ppt/media/image15.jpeg" ContentType="image/jpeg"/>
  <Override PartName="/ppt/media/image8.png" ContentType="image/png"/>
  <Override PartName="/ppt/media/image25.jpeg" ContentType="image/jpeg"/>
  <Override PartName="/ppt/media/image9.jpeg" ContentType="image/jpeg"/>
  <Override PartName="/ppt/media/image14.jpeg" ContentType="image/jpeg"/>
  <Override PartName="/ppt/media/image11.jpeg" ContentType="image/jpeg"/>
  <Override PartName="/ppt/media/image33.jpeg" ContentType="image/jpeg"/>
  <Override PartName="/ppt/media/image12.jpeg" ContentType="image/jpeg"/>
  <Override PartName="/ppt/media/image34.jpeg" ContentType="image/jpeg"/>
  <Override PartName="/ppt/media/image13.jpeg" ContentType="image/jpeg"/>
  <Override PartName="/ppt/media/image16.jpeg" ContentType="image/jpeg"/>
  <Override PartName="/ppt/media/image17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6.jpeg" ContentType="image/jpeg"/>
  <Override PartName="/ppt/media/image28.jpeg" ContentType="image/jpeg"/>
  <Override PartName="/ppt/media/image29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21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44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9144000" cy="6858000"/>
  <p:notesSz cx="6670675" cy="98742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Klikněte pro přesun snímku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Klikněte pro úpravu formátu komentářů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&lt;záhlaví&gt;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&lt;datum/čas&gt;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 idx="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29EC195-09CD-4CAD-97CB-E59BECE6E9E0}" type="slidenum"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&lt;číslo&gt;</a:t>
            </a:fld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ldImg"/>
          </p:nvPr>
        </p:nvSpPr>
        <p:spPr>
          <a:xfrm>
            <a:off x="866880" y="741240"/>
            <a:ext cx="4936680" cy="370332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888480" y="4690800"/>
            <a:ext cx="4892400" cy="444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"/>
          <p:cNvSpPr/>
          <p:nvPr/>
        </p:nvSpPr>
        <p:spPr>
          <a:xfrm>
            <a:off x="3780000" y="9381960"/>
            <a:ext cx="289044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fld id="{55775BB4-5F32-49D5-A2E7-906275EEC814}" type="slidenum">
              <a:rPr b="0" lang="cs-CZ" sz="1200" spc="-1" strike="noStrike">
                <a:solidFill>
                  <a:srgbClr val="ffffff"/>
                </a:solidFill>
                <a:latin typeface="Arial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ldImg"/>
          </p:nvPr>
        </p:nvSpPr>
        <p:spPr>
          <a:xfrm>
            <a:off x="866880" y="741240"/>
            <a:ext cx="4936680" cy="370332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888480" y="4690800"/>
            <a:ext cx="4892400" cy="444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"/>
          <p:cNvSpPr/>
          <p:nvPr/>
        </p:nvSpPr>
        <p:spPr>
          <a:xfrm>
            <a:off x="3780000" y="9381960"/>
            <a:ext cx="289044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fld id="{93E2CF57-78F6-49B7-834E-CC964B71EF09}" type="slidenum">
              <a:rPr b="0" lang="cs-CZ" sz="1200" spc="-1" strike="noStrike">
                <a:solidFill>
                  <a:srgbClr val="ffffff"/>
                </a:solidFill>
                <a:latin typeface="Arial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ldImg"/>
          </p:nvPr>
        </p:nvSpPr>
        <p:spPr>
          <a:xfrm>
            <a:off x="866880" y="741240"/>
            <a:ext cx="4936680" cy="370332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888480" y="4690800"/>
            <a:ext cx="4892400" cy="444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"/>
          <p:cNvSpPr/>
          <p:nvPr/>
        </p:nvSpPr>
        <p:spPr>
          <a:xfrm>
            <a:off x="3780000" y="9381960"/>
            <a:ext cx="289044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fld id="{28A50079-55EE-461B-8BAD-9FCDDEE5B1AD}" type="slidenum">
              <a:rPr b="0" lang="cs-CZ" sz="1200" spc="-1" strike="noStrike">
                <a:solidFill>
                  <a:srgbClr val="ffffff"/>
                </a:solidFill>
                <a:latin typeface="Arial"/>
                <a:ea typeface="Arial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ldImg"/>
          </p:nvPr>
        </p:nvSpPr>
        <p:spPr>
          <a:xfrm>
            <a:off x="866880" y="741240"/>
            <a:ext cx="4936680" cy="3703320"/>
          </a:xfrm>
          <a:prstGeom prst="rect">
            <a:avLst/>
          </a:prstGeom>
          <a:ln w="0">
            <a:noFill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888480" y="4690800"/>
            <a:ext cx="4892400" cy="444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0">
              <a:buNone/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"/>
          <p:cNvSpPr/>
          <p:nvPr/>
        </p:nvSpPr>
        <p:spPr>
          <a:xfrm>
            <a:off x="3780000" y="9381960"/>
            <a:ext cx="2890440" cy="49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fld id="{C1417FF4-30B9-42E1-8B48-345617A78944}" type="slidenum">
              <a:rPr b="0" lang="cs-CZ" sz="1200" spc="-1" strike="noStrike">
                <a:solidFill>
                  <a:srgbClr val="ffffff"/>
                </a:solidFill>
                <a:latin typeface="Arial"/>
                <a:ea typeface="Arial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1FF757A-B307-4AC2-9A1F-E0265C43E6EC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A2578F2-709A-4339-B8BE-13201C8B1FD8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CE35873-280F-41E6-A3BD-5F580760B712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25956FE-DA0D-4410-9E58-38EFCE3315FB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FA772D5-2C2D-408E-99AD-8717B1395AC1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7E6F8EE-DFDD-4BEC-A1B6-62934BCB1D07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68B8F77-C44A-4BA4-8EF6-3CB394A010F2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C965517-C10F-477D-A9BB-F61CE912FCF1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5FF6AC1-3D89-405B-8599-3F2CF754B319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819EE1F-EBD3-4CEC-9588-AE491F6402A8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904525D-87C9-4D20-8D7E-62FA36346326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E8CA9A9-6414-49A3-A896-9F0094465388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685800" y="6248520"/>
            <a:ext cx="19047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endParaRPr b="0" lang="cs-CZ" sz="2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" name=""/>
          <p:cNvSpPr/>
          <p:nvPr/>
        </p:nvSpPr>
        <p:spPr>
          <a:xfrm>
            <a:off x="3124080" y="6248520"/>
            <a:ext cx="28954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endParaRPr b="0" lang="cs-CZ" sz="2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>
          <a:xfrm>
            <a:off x="6553080" y="6248160"/>
            <a:ext cx="1903320" cy="45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algn="l" pos="0"/>
              </a:tabLst>
            </a:pPr>
            <a:fld id="{88E3BB6E-9069-4A37-BC0F-A53A294A28E2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&lt;číslo&gt;</a:t>
            </a:fld>
            <a:endParaRPr b="0" lang="cs-CZ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cs-CZ" sz="4400" spc="-1" strike="noStrike">
                <a:solidFill>
                  <a:srgbClr val="ffffff"/>
                </a:solid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ffffff"/>
                </a:solid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</a:rPr>
              <a:t>Druhá úroveň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</a:rPr>
              <a:t>Třetí úroveň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171360" y="4365720"/>
            <a:ext cx="2158560" cy="2158560"/>
          </a:xfrm>
          <a:prstGeom prst="rect">
            <a:avLst/>
          </a:prstGeom>
          <a:ln w="0">
            <a:noFill/>
          </a:ln>
        </p:spPr>
      </p:pic>
      <p:sp>
        <p:nvSpPr>
          <p:cNvPr id="48" name=""/>
          <p:cNvSpPr/>
          <p:nvPr/>
        </p:nvSpPr>
        <p:spPr>
          <a:xfrm>
            <a:off x="152280" y="333360"/>
            <a:ext cx="8883360" cy="151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i="1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Diferencovaný přístup k obnově lesů po rozsáhlém narušení</a:t>
            </a:r>
            <a:br>
              <a:rPr sz="2400"/>
            </a:br>
            <a:r>
              <a:rPr b="0" i="1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Chřibská,  2. 11. 2023</a:t>
            </a:r>
            <a:br>
              <a:rPr sz="2400"/>
            </a:br>
            <a:br>
              <a:rPr sz="28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"/>
          <p:cNvSpPr/>
          <p:nvPr/>
        </p:nvSpPr>
        <p:spPr>
          <a:xfrm>
            <a:off x="152280" y="5791320"/>
            <a:ext cx="899136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600" spc="-1" strike="noStrike">
                <a:solidFill>
                  <a:srgbClr val="ffffff"/>
                </a:solidFill>
                <a:latin typeface="Arial"/>
                <a:ea typeface="DejaVu Sans"/>
              </a:rPr>
              <a:t>Jan Kozel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"/>
          <p:cNvSpPr/>
          <p:nvPr/>
        </p:nvSpPr>
        <p:spPr>
          <a:xfrm>
            <a:off x="453960" y="2852640"/>
            <a:ext cx="8353080" cy="107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Obnova lesních ekosystémů po narušeních </a:t>
            </a: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v NP Šumava</a:t>
            </a: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"/>
          <p:cNvSpPr/>
          <p:nvPr/>
        </p:nvSpPr>
        <p:spPr>
          <a:xfrm>
            <a:off x="539640" y="765000"/>
            <a:ext cx="8424720" cy="57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108000" y="0"/>
            <a:ext cx="8856360" cy="69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100000"/>
              </a:lnSpc>
            </a:pPr>
            <a:endParaRPr b="0" lang="cs-CZ" sz="2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176040" y="115920"/>
            <a:ext cx="8937360" cy="6705360"/>
          </a:xfrm>
          <a:prstGeom prst="rect">
            <a:avLst/>
          </a:prstGeom>
          <a:ln w="0">
            <a:noFill/>
          </a:ln>
        </p:spPr>
      </p:pic>
    </p:spTree>
  </p:cSld>
  <p:transition spd="med">
    <p:fad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324000" y="692280"/>
            <a:ext cx="8637120" cy="5760720"/>
          </a:xfrm>
          <a:prstGeom prst="rect">
            <a:avLst/>
          </a:prstGeom>
          <a:ln w="0">
            <a:noFill/>
          </a:ln>
        </p:spPr>
      </p:pic>
      <p:sp>
        <p:nvSpPr>
          <p:cNvPr id="93" name=""/>
          <p:cNvSpPr/>
          <p:nvPr/>
        </p:nvSpPr>
        <p:spPr>
          <a:xfrm>
            <a:off x="324000" y="0"/>
            <a:ext cx="8059320" cy="76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Narušení horské smrčiny větrem (Polom 2007)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"/>
          <p:cNvSpPr/>
          <p:nvPr/>
        </p:nvSpPr>
        <p:spPr>
          <a:xfrm>
            <a:off x="468360" y="0"/>
            <a:ext cx="813564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Obnova horské smrčiny po narušení větrem (Polom 2020)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539640" y="549360"/>
            <a:ext cx="8159400" cy="611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"/>
          <p:cNvSpPr/>
          <p:nvPr/>
        </p:nvSpPr>
        <p:spPr>
          <a:xfrm>
            <a:off x="468360" y="0"/>
            <a:ext cx="791316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Kůrovcová gradace v horské smrčině (Poledník)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539640" y="620640"/>
            <a:ext cx="815940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"/>
          <p:cNvSpPr/>
          <p:nvPr/>
        </p:nvSpPr>
        <p:spPr>
          <a:xfrm>
            <a:off x="468360" y="0"/>
            <a:ext cx="791316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Přirozená obnova po narušení větrem (Poledník)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468360" y="692280"/>
            <a:ext cx="8159400" cy="611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/>
          <p:nvPr/>
        </p:nvSpPr>
        <p:spPr>
          <a:xfrm>
            <a:off x="468360" y="0"/>
            <a:ext cx="791316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Orkán Kyrill v květnatých bučinách (Radvanovice 2008)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539640" y="620640"/>
            <a:ext cx="8159400" cy="5687640"/>
          </a:xfrm>
          <a:prstGeom prst="rect">
            <a:avLst/>
          </a:prstGeom>
          <a:ln w="0">
            <a:noFill/>
          </a:ln>
        </p:spPr>
      </p:pic>
      <p:sp>
        <p:nvSpPr>
          <p:cNvPr id="102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"/>
          <p:cNvSpPr/>
          <p:nvPr/>
        </p:nvSpPr>
        <p:spPr>
          <a:xfrm>
            <a:off x="468360" y="0"/>
            <a:ext cx="791316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Obnova 11 let po narušení větrem (Radvanovice 2019)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468360" y="560520"/>
            <a:ext cx="8159400" cy="5747760"/>
          </a:xfrm>
          <a:prstGeom prst="rect">
            <a:avLst/>
          </a:prstGeom>
          <a:ln w="0">
            <a:noFill/>
          </a:ln>
        </p:spPr>
      </p:pic>
      <p:sp>
        <p:nvSpPr>
          <p:cNvPr id="105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"/>
          <p:cNvSpPr/>
          <p:nvPr/>
        </p:nvSpPr>
        <p:spPr>
          <a:xfrm>
            <a:off x="468360" y="0"/>
            <a:ext cx="823068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Narušení horského smíšeného lesa (Plešné jezero 2007)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539640" y="620640"/>
            <a:ext cx="815940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/>
          <p:nvPr/>
        </p:nvSpPr>
        <p:spPr>
          <a:xfrm>
            <a:off x="468360" y="0"/>
            <a:ext cx="791316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Obnova horského smíšeného lesa (Plešné jezero 2015)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2"/>
          <a:stretch/>
        </p:blipFill>
        <p:spPr>
          <a:xfrm>
            <a:off x="539640" y="620640"/>
            <a:ext cx="815940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"/>
          <p:cNvSpPr/>
          <p:nvPr/>
        </p:nvSpPr>
        <p:spPr>
          <a:xfrm>
            <a:off x="468360" y="0"/>
            <a:ext cx="791316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Přírodní zóna (Mokrůvka 2020)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527040" y="549360"/>
            <a:ext cx="8159400" cy="611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"/>
          <p:cNvSpPr/>
          <p:nvPr/>
        </p:nvSpPr>
        <p:spPr>
          <a:xfrm>
            <a:off x="611280" y="-458640"/>
            <a:ext cx="7772040" cy="659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>
            <a:off x="511200" y="620640"/>
            <a:ext cx="8160840" cy="5616360"/>
          </a:xfrm>
          <a:prstGeom prst="rect">
            <a:avLst/>
          </a:prstGeom>
          <a:ln w="0">
            <a:noFill/>
          </a:ln>
        </p:spPr>
      </p:pic>
      <p:sp>
        <p:nvSpPr>
          <p:cNvPr id="53" name=""/>
          <p:cNvSpPr/>
          <p:nvPr/>
        </p:nvSpPr>
        <p:spPr>
          <a:xfrm>
            <a:off x="511200" y="30240"/>
            <a:ext cx="799272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Šumavský les během 30 (20) let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ransition spd="med">
    <p:fad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"/>
          <p:cNvSpPr/>
          <p:nvPr/>
        </p:nvSpPr>
        <p:spPr>
          <a:xfrm>
            <a:off x="331920" y="333360"/>
            <a:ext cx="8495640" cy="88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Zvyšování ekologické stability lesa a jeho diverzity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(přestavby lesních porostů)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"/>
          <p:cNvSpPr/>
          <p:nvPr/>
        </p:nvSpPr>
        <p:spPr>
          <a:xfrm>
            <a:off x="392040" y="1413000"/>
            <a:ext cx="8435520" cy="67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Odklon od lesa věkových tříd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25424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(LHP na podkladě PIL, výběrné principy)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lvl="1" marL="1254240" indent="-2160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Využití tvořivých sil přírody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65420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(obnova, autoregulace, narušení)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marL="125424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25424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lvl="3" marL="2514600" indent="-18432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Tlející dřevo v přirozené podobě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654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(biotopové stromy, pahýly, vývratové koláče)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marL="1654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654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lvl="1" marL="1254240" indent="-2160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Efektivní péče o zvěř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654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(regulace početnosti nikoliv chov)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  <a:p>
            <a:pPr marL="125424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25424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2514600" indent="-18432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2514600" indent="-18432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"/>
          <p:cNvSpPr/>
          <p:nvPr/>
        </p:nvSpPr>
        <p:spPr>
          <a:xfrm>
            <a:off x="609480" y="0"/>
            <a:ext cx="7772040" cy="60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30240" y="42840"/>
            <a:ext cx="9077040" cy="677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"/>
          <p:cNvSpPr/>
          <p:nvPr/>
        </p:nvSpPr>
        <p:spPr>
          <a:xfrm>
            <a:off x="474840" y="333360"/>
            <a:ext cx="820836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Udržovat porosty v řidším zápoji…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1619280" y="2492280"/>
            <a:ext cx="7424280" cy="76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Lepší infiltrace a větší pokryvnost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654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(vláha, vegetace, obnova)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2771640" y="3836880"/>
            <a:ext cx="5760720" cy="76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Vyšší úživnost a větší přehlednost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654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(škody zvěří, lov)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3708360" y="5157720"/>
            <a:ext cx="5498640" cy="76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Ekologická a mechanická stabilita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1654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0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(odolnost, biodiverzita) </a:t>
            </a:r>
            <a:endParaRPr b="0" lang="cs-CZ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"/>
          <p:cNvSpPr/>
          <p:nvPr/>
        </p:nvSpPr>
        <p:spPr>
          <a:xfrm>
            <a:off x="603360" y="1411200"/>
            <a:ext cx="605124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Vhodný biotop (tetřev, jeřábek)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"/>
          <p:cNvSpPr/>
          <p:nvPr/>
        </p:nvSpPr>
        <p:spPr>
          <a:xfrm>
            <a:off x="395280" y="260280"/>
            <a:ext cx="8426160" cy="86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Udržovat porosty v řidším zápoji </a:t>
            </a: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 (účelové výběry s proměnlivou intenzitou) </a:t>
            </a: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468360" y="1268280"/>
            <a:ext cx="8229240" cy="4836960"/>
          </a:xfrm>
          <a:prstGeom prst="rect">
            <a:avLst/>
          </a:prstGeom>
          <a:ln w="0">
            <a:noFill/>
          </a:ln>
        </p:spPr>
      </p:pic>
      <p:sp>
        <p:nvSpPr>
          <p:cNvPr id="125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"/>
          <p:cNvSpPr/>
          <p:nvPr/>
        </p:nvSpPr>
        <p:spPr>
          <a:xfrm>
            <a:off x="468360" y="0"/>
            <a:ext cx="842436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Jak se změnil les?? (VIL 1999 - 2019)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611280" y="620640"/>
            <a:ext cx="815940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"/>
          <p:cNvSpPr/>
          <p:nvPr/>
        </p:nvSpPr>
        <p:spPr>
          <a:xfrm>
            <a:off x="468360" y="115920"/>
            <a:ext cx="9864360" cy="50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Je více smíšených a listnatých porostů (29,8 – 41,8 %)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539640" y="620640"/>
            <a:ext cx="815940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"/>
          <p:cNvSpPr/>
          <p:nvPr/>
        </p:nvSpPr>
        <p:spPr>
          <a:xfrm>
            <a:off x="324000" y="0"/>
            <a:ext cx="8424360" cy="141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Je méně porostů s jednoduchou strukturou (82,4 – 62,7 %)</a:t>
            </a: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398520" y="477720"/>
            <a:ext cx="819432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"/>
          <p:cNvSpPr/>
          <p:nvPr/>
        </p:nvSpPr>
        <p:spPr>
          <a:xfrm>
            <a:off x="900000" y="674640"/>
            <a:ext cx="813564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Množství obnovy výrazně stoupá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33" name=""/>
          <p:cNvGraphicFramePr/>
          <p:nvPr/>
        </p:nvGraphicFramePr>
        <p:xfrm>
          <a:off x="971640" y="1484280"/>
          <a:ext cx="7130160" cy="3884760"/>
        </p:xfrm>
        <a:graphic>
          <a:graphicData uri="http://schemas.openxmlformats.org/drawingml/2006/table">
            <a:tbl>
              <a:tblPr/>
              <a:tblGrid>
                <a:gridCol w="1783080"/>
                <a:gridCol w="1783080"/>
                <a:gridCol w="1781280"/>
                <a:gridCol w="1783080"/>
              </a:tblGrid>
              <a:tr h="41760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1999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2019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79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dřevina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(tis. ks)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(tis. ks)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změna (%)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724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b0f0"/>
                          </a:solidFill>
                          <a:latin typeface="Arial"/>
                        </a:rPr>
                        <a:t>SM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b0f0"/>
                          </a:solidFill>
                          <a:latin typeface="Arial"/>
                        </a:rPr>
                        <a:t>183 885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b0f0"/>
                          </a:solidFill>
                          <a:latin typeface="Arial"/>
                        </a:rPr>
                        <a:t>422 770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b0f0"/>
                          </a:solidFill>
                          <a:latin typeface="Arial"/>
                        </a:rPr>
                        <a:t>230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79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JD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3 669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19 921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543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904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BO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1 132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754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67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79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BK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39 606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56 487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143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760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DL list.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2 789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10 056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361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79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KR list.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15 893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69 803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439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1724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celkem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246 975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579 792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235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4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"/>
          <p:cNvSpPr/>
          <p:nvPr/>
        </p:nvSpPr>
        <p:spPr>
          <a:xfrm>
            <a:off x="98280" y="1484280"/>
            <a:ext cx="9146880" cy="88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Arial"/>
              </a:rPr>
              <a:t>Početnost obnovy (2019) a podíl umělé obnovy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	</a:t>
            </a: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	</a:t>
            </a: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	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"/>
          <p:cNvSpPr/>
          <p:nvPr/>
        </p:nvSpPr>
        <p:spPr>
          <a:xfrm>
            <a:off x="887400" y="1628640"/>
            <a:ext cx="6768720" cy="119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37" name=""/>
          <p:cNvGraphicFramePr/>
          <p:nvPr/>
        </p:nvGraphicFramePr>
        <p:xfrm>
          <a:off x="177840" y="1989000"/>
          <a:ext cx="8643240" cy="3967920"/>
        </p:xfrm>
        <a:graphic>
          <a:graphicData uri="http://schemas.openxmlformats.org/drawingml/2006/table">
            <a:tbl>
              <a:tblPr/>
              <a:tblGrid>
                <a:gridCol w="1298520"/>
                <a:gridCol w="2448720"/>
                <a:gridCol w="2303640"/>
                <a:gridCol w="2592720"/>
              </a:tblGrid>
              <a:tr h="74160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dřevina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celkem 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(tis. ks)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umělá  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(tis. ks)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umělá  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(%)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557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SM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422 770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5 247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1,2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557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JD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19 921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3 061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15,4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575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BO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754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317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42,0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5540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BK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56 487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3 833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6,8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5612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 list.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10 056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538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5,4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5720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KR list.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69 803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1 896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0070c0"/>
                          </a:solidFill>
                          <a:latin typeface="Arial"/>
                        </a:rPr>
                        <a:t>2,7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557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celkem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579 792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14 893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2,6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8" name=""/>
          <p:cNvSpPr/>
          <p:nvPr/>
        </p:nvSpPr>
        <p:spPr>
          <a:xfrm>
            <a:off x="176040" y="189000"/>
            <a:ext cx="896616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Vliv umělé obnovy na celkovou obnovu lesa je malý 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"/>
          <p:cNvSpPr/>
          <p:nvPr/>
        </p:nvSpPr>
        <p:spPr>
          <a:xfrm>
            <a:off x="468360" y="0"/>
            <a:ext cx="856728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Početnost JD v obnově vzrostla 5,4krát (za 20 let) 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539640" y="620640"/>
            <a:ext cx="815940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"/>
          <p:cNvSpPr/>
          <p:nvPr/>
        </p:nvSpPr>
        <p:spPr>
          <a:xfrm>
            <a:off x="826920" y="765000"/>
            <a:ext cx="799272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Osnova příspěvku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"/>
          <p:cNvSpPr/>
          <p:nvPr/>
        </p:nvSpPr>
        <p:spPr>
          <a:xfrm>
            <a:off x="1203480" y="2133720"/>
            <a:ext cx="31104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Lesy v NP Šumava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"/>
          <p:cNvSpPr/>
          <p:nvPr/>
        </p:nvSpPr>
        <p:spPr>
          <a:xfrm>
            <a:off x="2000160" y="3049560"/>
            <a:ext cx="39114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Narušení lesních porostů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"/>
          <p:cNvSpPr/>
          <p:nvPr/>
        </p:nvSpPr>
        <p:spPr>
          <a:xfrm>
            <a:off x="2584080" y="4076640"/>
            <a:ext cx="435168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Obnova lesních ekosystémů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"/>
          <p:cNvSpPr/>
          <p:nvPr/>
        </p:nvSpPr>
        <p:spPr>
          <a:xfrm>
            <a:off x="3341520" y="5013360"/>
            <a:ext cx="5400360" cy="82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Výsledky a zkušenosti  </a:t>
            </a:r>
            <a:br>
              <a:rPr sz="2400"/>
            </a:br>
            <a:r>
              <a:rPr b="0" i="1" lang="cs-CZ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"/>
          <p:cNvSpPr/>
          <p:nvPr/>
        </p:nvSpPr>
        <p:spPr>
          <a:xfrm>
            <a:off x="395280" y="20520"/>
            <a:ext cx="8280000" cy="82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Podíl krátkověkých listnáčů  v obnově vzrostl z 5 na 11 %  </a:t>
            </a: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468360" y="434880"/>
            <a:ext cx="8159400" cy="612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"/>
          <p:cNvSpPr/>
          <p:nvPr/>
        </p:nvSpPr>
        <p:spPr>
          <a:xfrm>
            <a:off x="250920" y="-171360"/>
            <a:ext cx="813060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Snížilo se poškození zvěří (okus jedle 41 – 19  %)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250920" y="476280"/>
            <a:ext cx="8667360" cy="611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"/>
          <p:cNvSpPr/>
          <p:nvPr/>
        </p:nvSpPr>
        <p:spPr>
          <a:xfrm>
            <a:off x="324000" y="907920"/>
            <a:ext cx="8280000" cy="115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2400"/>
            </a:b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Zvýšila se zásoba lesních porostů</a:t>
            </a:r>
            <a:br>
              <a:rPr sz="2400"/>
            </a:br>
            <a:br>
              <a:rPr sz="2000"/>
            </a:br>
            <a:br>
              <a:rPr sz="20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47" name=""/>
          <p:cNvGraphicFramePr/>
          <p:nvPr/>
        </p:nvGraphicFramePr>
        <p:xfrm>
          <a:off x="250920" y="2492280"/>
          <a:ext cx="8643240" cy="2779920"/>
        </p:xfrm>
        <a:graphic>
          <a:graphicData uri="http://schemas.openxmlformats.org/drawingml/2006/table">
            <a:tbl>
              <a:tblPr/>
              <a:tblGrid>
                <a:gridCol w="2252880"/>
                <a:gridCol w="2088000"/>
                <a:gridCol w="2151360"/>
                <a:gridCol w="2151360"/>
              </a:tblGrid>
              <a:tr h="376200">
                <a:tc rowSpan="2"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Nadmořská výška (m n. m.)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Zásoba hroubí  (m</a:t>
                      </a:r>
                      <a:r>
                        <a:rPr b="0" lang="cs-CZ" sz="2400" spc="-1" strike="noStrike" baseline="30000">
                          <a:solidFill>
                            <a:srgbClr val="ffffff"/>
                          </a:solidFill>
                          <a:latin typeface="Arial"/>
                        </a:rPr>
                        <a:t>3</a:t>
                      </a: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.ha</a:t>
                      </a:r>
                      <a:r>
                        <a:rPr b="0" lang="cs-CZ" sz="2400" spc="-1" strike="noStrike" baseline="30000">
                          <a:solidFill>
                            <a:srgbClr val="ffffff"/>
                          </a:solidFill>
                          <a:latin typeface="Arial"/>
                        </a:rPr>
                        <a:t>-1</a:t>
                      </a: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)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74232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2002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2012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ctr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 CE"/>
                        </a:rPr>
                        <a:t>2019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37620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do 950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338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395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 CE"/>
                        </a:rPr>
                        <a:t>395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3765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950-1150 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303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"/>
                        </a:rPr>
                        <a:t>301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00"/>
                          </a:solidFill>
                          <a:latin typeface="Arial CE"/>
                        </a:rPr>
                        <a:t>327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37656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nad 1150 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258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98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ffff"/>
                          </a:solidFill>
                          <a:latin typeface="Arial CE"/>
                        </a:rPr>
                        <a:t>101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376200"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1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Celkem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1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310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0" lang="cs-CZ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309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anchor="b">
                      <a:noAutofit/>
                    </a:bodyPr>
                    <a:p>
                      <a:pPr algn="ctr">
                        <a:lnSpc>
                          <a:spcPct val="93000"/>
                        </a:lnSpc>
                        <a:spcBef>
                          <a:spcPts val="11"/>
                        </a:spcBef>
                        <a:spcAft>
                          <a:spcPts val="11"/>
                        </a:spcAft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  <a:tab algn="l" pos="10333080"/>
                          <a:tab algn="l" pos="10782360"/>
                        </a:tabLst>
                      </a:pPr>
                      <a:r>
                        <a:rPr b="1" lang="cs-CZ" sz="2400" spc="-1" strike="noStrike">
                          <a:solidFill>
                            <a:srgbClr val="ff0000"/>
                          </a:solidFill>
                          <a:latin typeface="Arial CE"/>
                        </a:rPr>
                        <a:t>321</a:t>
                      </a:r>
                      <a:endParaRPr b="0" lang="cs-CZ" sz="2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b" marL="9360" marR="9360">
                    <a:lnL w="2880">
                      <a:solidFill>
                        <a:srgbClr val="ffffff"/>
                      </a:solidFill>
                      <a:prstDash val="solid"/>
                    </a:lnL>
                    <a:lnR w="2880">
                      <a:solidFill>
                        <a:srgbClr val="ffffff"/>
                      </a:solidFill>
                      <a:prstDash val="solid"/>
                    </a:lnR>
                    <a:lnT w="2880">
                      <a:solidFill>
                        <a:srgbClr val="ffffff"/>
                      </a:solidFill>
                      <a:prstDash val="solid"/>
                    </a:lnT>
                    <a:lnB w="288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8" name=""/>
          <p:cNvSpPr/>
          <p:nvPr/>
        </p:nvSpPr>
        <p:spPr>
          <a:xfrm>
            <a:off x="177840" y="6537240"/>
            <a:ext cx="892944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"/>
          <p:cNvSpPr/>
          <p:nvPr/>
        </p:nvSpPr>
        <p:spPr>
          <a:xfrm>
            <a:off x="324000" y="404640"/>
            <a:ext cx="799272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… </a:t>
            </a: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po letech?</a:t>
            </a: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"/>
          <p:cNvSpPr/>
          <p:nvPr/>
        </p:nvSpPr>
        <p:spPr>
          <a:xfrm>
            <a:off x="684360" y="1484280"/>
            <a:ext cx="7844760" cy="119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-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Arial"/>
              </a:rPr>
              <a:t>Narušení lesa přichází pravidelně a v různém rozsahu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"/>
          <p:cNvSpPr/>
          <p:nvPr/>
        </p:nvSpPr>
        <p:spPr>
          <a:xfrm>
            <a:off x="1577880" y="2852640"/>
            <a:ext cx="7465680" cy="119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lvl="2"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Obnova ekosystému je velmi rychlá a spontánní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"/>
          <p:cNvSpPr/>
          <p:nvPr/>
        </p:nvSpPr>
        <p:spPr>
          <a:xfrm>
            <a:off x="2158920" y="4130640"/>
            <a:ext cx="703872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9144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-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Arial"/>
              </a:rPr>
              <a:t>Je těžké změnit druhovou skladbu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3492360" y="5199120"/>
            <a:ext cx="5256000" cy="94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lvl="2" marL="1371600" indent="-45720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-"/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Přesto lze les  </a:t>
            </a: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	</a:t>
            </a: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	</a:t>
            </a: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	</a:t>
            </a: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Arial"/>
              </a:rPr>
              <a:t>ovlivnit… !!!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"/>
          <p:cNvSpPr/>
          <p:nvPr/>
        </p:nvSpPr>
        <p:spPr>
          <a:xfrm>
            <a:off x="324000" y="404640"/>
            <a:ext cx="799272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… </a:t>
            </a: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po letech?</a:t>
            </a: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"/>
          <p:cNvSpPr/>
          <p:nvPr/>
        </p:nvSpPr>
        <p:spPr>
          <a:xfrm>
            <a:off x="684360" y="1484280"/>
            <a:ext cx="7844760" cy="82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- Využít narušení porostů k přestavbě</a:t>
            </a: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"/>
          <p:cNvSpPr/>
          <p:nvPr/>
        </p:nvSpPr>
        <p:spPr>
          <a:xfrm>
            <a:off x="1820880" y="2421000"/>
            <a:ext cx="6694200" cy="82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Zaměřit se na jejich strukturu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"/>
          <p:cNvSpPr/>
          <p:nvPr/>
        </p:nvSpPr>
        <p:spPr>
          <a:xfrm>
            <a:off x="3030840" y="3573360"/>
            <a:ext cx="6057000" cy="82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- Maximálně podporovat přirozenou obnovu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3492360" y="4653000"/>
            <a:ext cx="5472000" cy="82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Nespěchat s obnovou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a využít pionýrské dřeviny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"/>
          <p:cNvSpPr/>
          <p:nvPr/>
        </p:nvSpPr>
        <p:spPr>
          <a:xfrm>
            <a:off x="395280" y="0"/>
            <a:ext cx="7986240" cy="4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Nespěchat s obnovou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539640" y="476280"/>
            <a:ext cx="8159400" cy="5832000"/>
          </a:xfrm>
          <a:prstGeom prst="rect">
            <a:avLst/>
          </a:prstGeom>
          <a:ln w="0">
            <a:noFill/>
          </a:ln>
        </p:spPr>
      </p:pic>
      <p:sp>
        <p:nvSpPr>
          <p:cNvPr id="163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"/>
          <p:cNvSpPr/>
          <p:nvPr/>
        </p:nvSpPr>
        <p:spPr>
          <a:xfrm>
            <a:off x="395280" y="0"/>
            <a:ext cx="7986240" cy="4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Maximálně podporovat obnovu přirozenou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395280" y="476280"/>
            <a:ext cx="8375400" cy="5760720"/>
          </a:xfrm>
          <a:prstGeom prst="rect">
            <a:avLst/>
          </a:prstGeom>
          <a:ln w="0">
            <a:noFill/>
          </a:ln>
        </p:spPr>
      </p:pic>
      <p:sp>
        <p:nvSpPr>
          <p:cNvPr id="166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"/>
          <p:cNvSpPr/>
          <p:nvPr/>
        </p:nvSpPr>
        <p:spPr>
          <a:xfrm>
            <a:off x="468360" y="0"/>
            <a:ext cx="835128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Využívat sukcesi a přípravné dřeviny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611280" y="549360"/>
            <a:ext cx="8159400" cy="611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"/>
          <p:cNvSpPr/>
          <p:nvPr/>
        </p:nvSpPr>
        <p:spPr>
          <a:xfrm>
            <a:off x="468360" y="0"/>
            <a:ext cx="7988040" cy="65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300" spc="-1" strike="noStrike">
                <a:solidFill>
                  <a:srgbClr val="ffffff"/>
                </a:solidFill>
                <a:latin typeface="Arial"/>
                <a:ea typeface="DejaVu Sans"/>
              </a:rPr>
              <a:t>Šetřit životaschopné stromy a podúroveň</a:t>
            </a:r>
            <a:endParaRPr b="0" lang="cs-CZ" sz="23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468360" y="620640"/>
            <a:ext cx="8159400" cy="5832360"/>
          </a:xfrm>
          <a:prstGeom prst="rect">
            <a:avLst/>
          </a:prstGeom>
          <a:ln w="0">
            <a:noFill/>
          </a:ln>
        </p:spPr>
      </p:pic>
      <p:sp>
        <p:nvSpPr>
          <p:cNvPr id="171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/>
          <p:nvPr/>
        </p:nvSpPr>
        <p:spPr>
          <a:xfrm>
            <a:off x="324000" y="0"/>
            <a:ext cx="8057520" cy="40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Ponechávat biologicky vhodné dříví k zetlení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395280" y="527040"/>
            <a:ext cx="8399160" cy="630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"/>
          <p:cNvSpPr/>
          <p:nvPr/>
        </p:nvSpPr>
        <p:spPr>
          <a:xfrm>
            <a:off x="826920" y="765000"/>
            <a:ext cx="799272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Lesy v NP Šumava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"/>
          <p:cNvSpPr/>
          <p:nvPr/>
        </p:nvSpPr>
        <p:spPr>
          <a:xfrm>
            <a:off x="1725840" y="3141720"/>
            <a:ext cx="630612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Vysoký stupeň přirozenosti lesních porostů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"/>
          <p:cNvSpPr/>
          <p:nvPr/>
        </p:nvSpPr>
        <p:spPr>
          <a:xfrm>
            <a:off x="2506680" y="4076640"/>
            <a:ext cx="411552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Přestavby lesních porostů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"/>
          <p:cNvSpPr/>
          <p:nvPr/>
        </p:nvSpPr>
        <p:spPr>
          <a:xfrm>
            <a:off x="3397320" y="5013360"/>
            <a:ext cx="42696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612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Narušení větrem a hmyzem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"/>
          <p:cNvSpPr/>
          <p:nvPr/>
        </p:nvSpPr>
        <p:spPr>
          <a:xfrm>
            <a:off x="1023480" y="2133720"/>
            <a:ext cx="465804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2 % rozlohy porostní půdy ČR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"/>
          <p:cNvSpPr/>
          <p:nvPr/>
        </p:nvSpPr>
        <p:spPr>
          <a:xfrm>
            <a:off x="407880" y="0"/>
            <a:ext cx="855648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300" spc="-1" strike="noStrike">
                <a:solidFill>
                  <a:srgbClr val="ffffff"/>
                </a:solidFill>
                <a:latin typeface="Arial"/>
                <a:ea typeface="DejaVu Sans"/>
              </a:rPr>
              <a:t>Ponechávat biologicky vhodné dřevo k zetlení</a:t>
            </a:r>
            <a:endParaRPr b="0" lang="cs-CZ" sz="23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>
            <a:off x="407880" y="476280"/>
            <a:ext cx="8399160" cy="629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"/>
          <p:cNvSpPr/>
          <p:nvPr/>
        </p:nvSpPr>
        <p:spPr>
          <a:xfrm>
            <a:off x="250920" y="0"/>
            <a:ext cx="871344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300" spc="-1" strike="noStrike">
                <a:solidFill>
                  <a:srgbClr val="ffffff"/>
                </a:solidFill>
                <a:latin typeface="Arial"/>
                <a:ea typeface="DejaVu Sans"/>
              </a:rPr>
              <a:t>Ponechávat biologicky vhodné dřevo k zetlení</a:t>
            </a:r>
            <a:endParaRPr b="0" lang="cs-CZ" sz="23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2"/>
          <a:stretch/>
        </p:blipFill>
        <p:spPr>
          <a:xfrm>
            <a:off x="324000" y="473040"/>
            <a:ext cx="8398800" cy="630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"/>
          <p:cNvSpPr/>
          <p:nvPr/>
        </p:nvSpPr>
        <p:spPr>
          <a:xfrm>
            <a:off x="324000" y="404640"/>
            <a:ext cx="799272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… </a:t>
            </a: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po letech?</a:t>
            </a:r>
            <a:endParaRPr b="0" lang="cs-CZ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9" name=""/>
          <p:cNvSpPr/>
          <p:nvPr/>
        </p:nvSpPr>
        <p:spPr>
          <a:xfrm>
            <a:off x="684360" y="1484280"/>
            <a:ext cx="784476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- Sledovat a přemýšlet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"/>
          <p:cNvSpPr/>
          <p:nvPr/>
        </p:nvSpPr>
        <p:spPr>
          <a:xfrm>
            <a:off x="1835280" y="2516040"/>
            <a:ext cx="669384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Získávat nové poznatky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"/>
          <p:cNvSpPr/>
          <p:nvPr/>
        </p:nvSpPr>
        <p:spPr>
          <a:xfrm>
            <a:off x="3067200" y="3573360"/>
            <a:ext cx="5517360" cy="119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- Rozhodnout, kde má smysl zasahovat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2" name=""/>
          <p:cNvSpPr/>
          <p:nvPr/>
        </p:nvSpPr>
        <p:spPr>
          <a:xfrm>
            <a:off x="3406680" y="4724280"/>
            <a:ext cx="515268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-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Dělat jen to, co neudělá příroda 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"/>
          <p:cNvSpPr/>
          <p:nvPr/>
        </p:nvSpPr>
        <p:spPr>
          <a:xfrm>
            <a:off x="468360" y="0"/>
            <a:ext cx="8496000" cy="47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Co dělat již dávno víme, jen je to potřeba opravdu dělat…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539640" y="620640"/>
            <a:ext cx="8159400" cy="611964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/>
          <p:nvPr/>
        </p:nvSpPr>
        <p:spPr>
          <a:xfrm>
            <a:off x="755640" y="5661000"/>
            <a:ext cx="784836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3"/>
          <a:stretch/>
        </p:blipFill>
        <p:spPr>
          <a:xfrm rot="21060000">
            <a:off x="788760" y="2622240"/>
            <a:ext cx="834480" cy="1439280"/>
          </a:xfrm>
          <a:prstGeom prst="rect">
            <a:avLst/>
          </a:prstGeom>
          <a:ln w="0">
            <a:noFill/>
          </a:ln>
        </p:spPr>
      </p:pic>
      <p:sp>
        <p:nvSpPr>
          <p:cNvPr id="188" name=""/>
          <p:cNvSpPr/>
          <p:nvPr/>
        </p:nvSpPr>
        <p:spPr>
          <a:xfrm>
            <a:off x="1176480" y="4508640"/>
            <a:ext cx="3650760" cy="2175840"/>
          </a:xfrm>
          <a:prstGeom prst="cloudCallout">
            <a:avLst>
              <a:gd name="adj1" fmla="val -50421"/>
              <a:gd name="adj2" fmla="val -114578"/>
            </a:avLst>
          </a:prstGeom>
          <a:solidFill>
            <a:srgbClr val="ffff00"/>
          </a:solidFill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0000"/>
                </a:solidFill>
                <a:latin typeface="Arial"/>
                <a:ea typeface="DejaVu Sans"/>
              </a:rPr>
              <a:t>… </a:t>
            </a:r>
            <a:r>
              <a:rPr b="0" lang="cs-CZ" sz="2400" spc="-1" strike="noStrike">
                <a:solidFill>
                  <a:srgbClr val="ff0000"/>
                </a:solidFill>
                <a:latin typeface="Arial"/>
                <a:ea typeface="DejaVu Sans"/>
              </a:rPr>
              <a:t>dělat jen to, co příroda neudělá je dřina!!!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dur="indefinite" nodeType="clickEffect" fill="hold">
                      <p:stCondLst>
                        <p:cond delay="indefinite"/>
                      </p:stCondLst>
                      <p:childTnLst>
                        <p:par>
                          <p:cTn id="16" dur="indefinite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" dur="indefinite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684360" y="4221000"/>
            <a:ext cx="2158560" cy="2158920"/>
          </a:xfrm>
          <a:prstGeom prst="rect">
            <a:avLst/>
          </a:prstGeom>
          <a:ln w="0">
            <a:noFill/>
          </a:ln>
        </p:spPr>
      </p:pic>
      <p:sp>
        <p:nvSpPr>
          <p:cNvPr id="190" name=""/>
          <p:cNvSpPr/>
          <p:nvPr/>
        </p:nvSpPr>
        <p:spPr>
          <a:xfrm>
            <a:off x="304920" y="333360"/>
            <a:ext cx="87307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br>
              <a:rPr sz="2400"/>
            </a:br>
            <a:br>
              <a:rPr sz="2400"/>
            </a:br>
            <a:r>
              <a:rPr b="0" i="1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Diferencovaný přístup k obnově lesů po rozsáhlém narušení</a:t>
            </a:r>
            <a:br>
              <a:rPr sz="2400"/>
            </a:br>
            <a:r>
              <a:rPr b="0" i="1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Chřibská  2. 11. 2023</a:t>
            </a:r>
            <a:br>
              <a:rPr sz="2400"/>
            </a:br>
            <a:br>
              <a:rPr sz="28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"/>
          <p:cNvSpPr/>
          <p:nvPr/>
        </p:nvSpPr>
        <p:spPr>
          <a:xfrm>
            <a:off x="1692360" y="3079800"/>
            <a:ext cx="7703640" cy="7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4000" spc="-1" strike="noStrike">
                <a:solidFill>
                  <a:srgbClr val="ffffff"/>
                </a:solidFill>
                <a:latin typeface="Arial"/>
                <a:ea typeface="DejaVu Sans"/>
              </a:rPr>
              <a:t>Nahledanou na Šumavě…</a:t>
            </a:r>
            <a:endParaRPr b="0" lang="cs-CZ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2" name=""/>
          <p:cNvSpPr/>
          <p:nvPr/>
        </p:nvSpPr>
        <p:spPr>
          <a:xfrm>
            <a:off x="304920" y="5791320"/>
            <a:ext cx="838152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i="1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Jan Kozel 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"/>
          <p:cNvSpPr/>
          <p:nvPr/>
        </p:nvSpPr>
        <p:spPr>
          <a:xfrm>
            <a:off x="826920" y="765000"/>
            <a:ext cx="799272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Lesy v na Šumavě po založení NP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"/>
          <p:cNvSpPr/>
          <p:nvPr/>
        </p:nvSpPr>
        <p:spPr>
          <a:xfrm>
            <a:off x="1692360" y="3141720"/>
            <a:ext cx="73512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Spárkatá zvěř je přemnožená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"/>
          <p:cNvSpPr/>
          <p:nvPr/>
        </p:nvSpPr>
        <p:spPr>
          <a:xfrm>
            <a:off x="2513160" y="4076640"/>
            <a:ext cx="558936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612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Porosty jsou husté a poškozené zvěří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"/>
          <p:cNvSpPr/>
          <p:nvPr/>
        </p:nvSpPr>
        <p:spPr>
          <a:xfrm>
            <a:off x="3376440" y="5013360"/>
            <a:ext cx="5443200" cy="90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612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Obnova lesa je nedostatečná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12"/>
              </a:spcBef>
              <a:spcAft>
                <a:spcPts val="11"/>
              </a:spcAft>
              <a:tabLst>
                <a:tab algn="l" pos="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a ohrožená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DejaVu Sans"/>
              </a:rPr>
              <a:t>Jan Kozel,  Obnova lesních ekosystémů po narušeních v NP Šumava, PSB  a NPČŠ, Chřibská, 2. 11. 2023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"/>
          <p:cNvSpPr/>
          <p:nvPr/>
        </p:nvSpPr>
        <p:spPr>
          <a:xfrm>
            <a:off x="1073160" y="2133720"/>
            <a:ext cx="589392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Imisní zatížení a acidifikace lesních půd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"/>
          <p:cNvSpPr/>
          <p:nvPr/>
        </p:nvSpPr>
        <p:spPr>
          <a:xfrm>
            <a:off x="395280" y="-100080"/>
            <a:ext cx="8280000" cy="57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r>
              <a:rPr b="0" lang="cs-CZ" sz="3200" spc="-1" strike="noStrike">
                <a:solidFill>
                  <a:srgbClr val="ffffff"/>
                </a:solidFill>
                <a:latin typeface="Arial"/>
                <a:ea typeface="DejaVu Sans"/>
              </a:rPr>
              <a:t>Struktura prezentace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Obnoví se les po rozsáhlých narušeních???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468360" y="703440"/>
            <a:ext cx="8064000" cy="6119280"/>
          </a:xfrm>
          <a:prstGeom prst="rect">
            <a:avLst/>
          </a:prstGeom>
          <a:ln w="0">
            <a:noFill/>
          </a:ln>
        </p:spPr>
      </p:pic>
      <p:sp>
        <p:nvSpPr>
          <p:cNvPr id="75" name=""/>
          <p:cNvSpPr/>
          <p:nvPr/>
        </p:nvSpPr>
        <p:spPr>
          <a:xfrm flipH="1">
            <a:off x="467280" y="836640"/>
            <a:ext cx="3178440" cy="1368000"/>
          </a:xfrm>
          <a:prstGeom prst="wedgeEllipseCallout">
            <a:avLst>
              <a:gd name="adj1" fmla="val -25236"/>
              <a:gd name="adj2" fmla="val 278273"/>
            </a:avLst>
          </a:prstGeom>
          <a:solidFill>
            <a:srgbClr val="ffff00"/>
          </a:solidFill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0000"/>
                </a:solidFill>
                <a:latin typeface="Arial"/>
                <a:ea typeface="DejaVu Sans"/>
              </a:rPr>
              <a:t>To jsem ještě neviděl…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5959440" y="752400"/>
            <a:ext cx="1044360" cy="1800000"/>
          </a:xfrm>
          <a:prstGeom prst="rect">
            <a:avLst/>
          </a:prstGeom>
          <a:ln w="0">
            <a:noFill/>
          </a:ln>
        </p:spPr>
      </p:pic>
      <p:sp>
        <p:nvSpPr>
          <p:cNvPr id="77" name=""/>
          <p:cNvSpPr/>
          <p:nvPr/>
        </p:nvSpPr>
        <p:spPr>
          <a:xfrm>
            <a:off x="3780000" y="1916280"/>
            <a:ext cx="2952360" cy="1656720"/>
          </a:xfrm>
          <a:prstGeom prst="cloudCallout">
            <a:avLst>
              <a:gd name="adj1" fmla="val 35185"/>
              <a:gd name="adj2" fmla="val -92847"/>
            </a:avLst>
          </a:prstGeom>
          <a:solidFill>
            <a:srgbClr val="ffff00"/>
          </a:solidFill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0000"/>
                </a:solidFill>
                <a:latin typeface="Arial"/>
                <a:ea typeface="DejaVu Sans"/>
              </a:rPr>
              <a:t>…</a:t>
            </a:r>
            <a:r>
              <a:rPr b="0" lang="cs-CZ" sz="2400" spc="-1" strike="noStrike">
                <a:solidFill>
                  <a:srgbClr val="ff0000"/>
                </a:solidFill>
                <a:latin typeface="Arial"/>
                <a:ea typeface="DejaVu Sans"/>
              </a:rPr>
              <a:t>tos´ještě nebyl na Šumavě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nodeType="clickEffect" fill="hold">
                      <p:stCondLst>
                        <p:cond delay="indefinite"/>
                      </p:stCondLst>
                      <p:childTnLst>
                        <p:par>
                          <p:cTn id="4" dur="indefinite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dur="indefinite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dur="indefinite" nodeType="clickEffect" fill="hold">
                      <p:stCondLst>
                        <p:cond delay="indefinite"/>
                      </p:stCondLst>
                      <p:childTnLst>
                        <p:par>
                          <p:cTn id="9" dur="indefinite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" dur="indefinite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"/>
          <p:cNvSpPr/>
          <p:nvPr/>
        </p:nvSpPr>
        <p:spPr>
          <a:xfrm>
            <a:off x="604800" y="620640"/>
            <a:ext cx="8208720" cy="5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800" spc="-1" strike="noStrike">
                <a:solidFill>
                  <a:srgbClr val="ffffff"/>
                </a:solidFill>
                <a:latin typeface="Arial"/>
                <a:ea typeface="DejaVu Sans"/>
              </a:rPr>
              <a:t>Opatření ke zlepšení a stavu - 1. plán péče</a:t>
            </a:r>
            <a:endParaRPr b="0" lang="cs-CZ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"/>
          <p:cNvSpPr/>
          <p:nvPr/>
        </p:nvSpPr>
        <p:spPr>
          <a:xfrm>
            <a:off x="1201680" y="2911320"/>
            <a:ext cx="785628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Podporovat jedli a listnáče včetně pionýrských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"/>
          <p:cNvSpPr/>
          <p:nvPr/>
        </p:nvSpPr>
        <p:spPr>
          <a:xfrm>
            <a:off x="2076480" y="4005360"/>
            <a:ext cx="648144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Využívat sukcesi a přirozenou obnovu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"/>
          <p:cNvSpPr/>
          <p:nvPr/>
        </p:nvSpPr>
        <p:spPr>
          <a:xfrm>
            <a:off x="2709720" y="5013360"/>
            <a:ext cx="6723000" cy="90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612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Omezit právo myslivosti 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12"/>
              </a:spcBef>
              <a:spcAft>
                <a:spcPts val="11"/>
              </a:spcAft>
              <a:tabLst>
                <a:tab algn="l" pos="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na redukční odstřel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"/>
          <p:cNvSpPr/>
          <p:nvPr/>
        </p:nvSpPr>
        <p:spPr>
          <a:xfrm>
            <a:off x="114480" y="6524640"/>
            <a:ext cx="8929080" cy="27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i="1" lang="cs-CZ" sz="1200" spc="-1" strike="noStrike">
                <a:solidFill>
                  <a:srgbClr val="ffffff"/>
                </a:solidFill>
                <a:latin typeface="Arial"/>
                <a:ea typeface="Arial"/>
              </a:rPr>
              <a:t>Jan Kozel, Péče o les v ZCHÚ (AOPK ,MENDELU), Červenohorské sedlo, 6. 10. 2022</a:t>
            </a:r>
            <a:endParaRPr b="0" lang="cs-CZ" sz="1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"/>
          <p:cNvSpPr/>
          <p:nvPr/>
        </p:nvSpPr>
        <p:spPr>
          <a:xfrm>
            <a:off x="611280" y="1773360"/>
            <a:ext cx="605268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ffffff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Udržovat porosty v řidším sponu</a:t>
            </a: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"/>
          <p:cNvSpPr/>
          <p:nvPr/>
        </p:nvSpPr>
        <p:spPr>
          <a:xfrm>
            <a:off x="609480" y="0"/>
            <a:ext cx="7772040" cy="60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109440" y="128520"/>
            <a:ext cx="8930880" cy="669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"/>
          <p:cNvSpPr/>
          <p:nvPr/>
        </p:nvSpPr>
        <p:spPr>
          <a:xfrm>
            <a:off x="539640" y="765000"/>
            <a:ext cx="8424720" cy="57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br>
              <a:rPr sz="3200"/>
            </a:br>
            <a:br>
              <a:rPr sz="2400"/>
            </a:br>
            <a:br>
              <a:rPr sz="2400"/>
            </a:b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cs-CZ" sz="2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br>
              <a:rPr sz="2400"/>
            </a:br>
            <a:endParaRPr b="0" lang="cs-CZ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"/>
          <p:cNvSpPr/>
          <p:nvPr/>
        </p:nvSpPr>
        <p:spPr>
          <a:xfrm>
            <a:off x="108000" y="0"/>
            <a:ext cx="8856360" cy="69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>
              <a:lnSpc>
                <a:spcPct val="100000"/>
              </a:lnSpc>
            </a:pPr>
            <a:endParaRPr b="0" lang="cs-CZ" sz="2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176040" y="115920"/>
            <a:ext cx="8937360" cy="6705360"/>
          </a:xfrm>
          <a:prstGeom prst="rect">
            <a:avLst/>
          </a:prstGeom>
          <a:ln w="0">
            <a:noFill/>
          </a:ln>
        </p:spPr>
      </p:pic>
    </p:spTree>
  </p:cSld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9772</TotalTime>
  <Application>LibreOffice/7.5.7.1$Windows_X86_64 LibreOffice_project/47eb0cf7efbacdee9b19ae25d6752381ede23126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2005-06-13T06:45:19Z</dcterms:created>
  <dc:creator>Kozel Jan</dc:creator>
  <dc:description/>
  <dc:language>cs-CZ</dc:language>
  <cp:lastModifiedBy>Milan Košulič</cp:lastModifiedBy>
  <cp:lastPrinted>2021-12-08T09:02:05Z</cp:lastPrinted>
  <dcterms:modified xsi:type="dcterms:W3CDTF">2023-11-05T17:26:12Z</dcterms:modified>
  <cp:revision>628</cp:revision>
  <dc:subject/>
  <dc:title>Prezentace aplikace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