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media/image8.tif" ContentType="image/tiff"/>
  <Override PartName="/ppt/media/image2.png" ContentType="image/png"/>
  <Override PartName="/ppt/media/image19.jpeg" ContentType="image/jpeg"/>
  <Override PartName="/ppt/media/image3.png" ContentType="image/png"/>
  <Override PartName="/ppt/media/image4.png" ContentType="image/png"/>
  <Override PartName="/ppt/media/image5.jpeg" ContentType="image/jpeg"/>
  <Override PartName="/ppt/media/image6.tif" ContentType="image/tiff"/>
  <Override PartName="/ppt/media/image7.tif" ContentType="image/tiff"/>
  <Override PartName="/ppt/media/image12.tif" ContentType="image/tiff"/>
  <Override PartName="/ppt/media/image9.tif" ContentType="image/tiff"/>
  <Override PartName="/ppt/media/image10.tif" ContentType="image/tiff"/>
  <Override PartName="/ppt/media/image20.jpeg" ContentType="image/jpeg"/>
  <Override PartName="/ppt/media/image11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tif" ContentType="image/tiff"/>
  <Override PartName="/ppt/media/image17.tif" ContentType="image/tiff"/>
  <Override PartName="/ppt/media/image18.tif" ContentType="image/tiff"/>
  <Override PartName="/ppt/media/image21.jpeg" ContentType="image/jpeg"/>
  <Override PartName="/ppt/media/image22.tif" ContentType="image/tiff"/>
  <Override PartName="/ppt/media/image23.tif" ContentType="image/tiff"/>
  <Override PartName="/ppt/media/image24.tif" ContentType="image/tiff"/>
  <Override PartName="/ppt/media/image25.tif" ContentType="image/tiff"/>
  <Override PartName="/ppt/media/image26.png" ContentType="image/png"/>
  <Override PartName="/ppt/media/image27.tif" ContentType="image/tiff"/>
  <Override PartName="/ppt/media/image28.jpeg" ContentType="image/jpe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6CCC175-BB55-44B2-98E0-CC3EFAE2942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3402A76-DF4F-4B6E-ABCA-937306899DC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0292D9-8706-48F6-907B-433F88CCBF0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98B3BE-3B10-497B-82B8-A7C4D3F86D3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9EBCBF5-6035-4FC1-83AC-CC744297B7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F09CE4D-80A8-4695-BEAF-A63DD8614C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D04E3E6-F1E2-41F7-B99C-4C7A60AC842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F5CD04F-4F8D-40F6-810A-44DA6522DAD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4924861-66DF-4C1F-9A20-A31978AFB3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2013D4F-7608-413E-B7A3-114F27113CE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90AFCA1-7064-4E12-90DE-E9DDC9BFEE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83AE3CA-2316-4AA2-A7F4-8C435369B9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06D53A3-7877-40BC-9F6D-EC034BF5167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8C0C970-2D79-4691-ABB3-4CE977C496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FEB8359-39C0-49D0-9E33-858D9702FAA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F4A0D61-B115-4681-A52E-E0AC531DF93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59AFB82-BC19-4D27-B053-400F2BBF692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4775F0-5D47-43AE-89B4-37CEC76A3A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3427137-F103-408D-ACDB-3D0D4BEE66D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EAD8AE-ED29-4F97-9D48-5F027AAD633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79BDE3E-D1E0-4F8E-BB47-05CB965448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8599F97-AE02-4DB7-8849-102DA79D863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35AEC29-0B11-4C19-BB64-DD8487DBAB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EEFB73-5929-466B-A6DF-57B17D98B5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0F404AF-E583-4A8D-83C4-B6015628365B}" type="slidenum">
              <a:rPr b="0" lang="cs-CZ" sz="1200" spc="-1" strike="noStrike">
                <a:solidFill>
                  <a:srgbClr val="8b8b8b"/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-CZ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3CED8E2-16A9-488F-8CB4-7722220A995F}" type="slidenum">
              <a:rPr b="0" lang="cs-CZ" sz="1200" spc="-1" strike="noStrike">
                <a:solidFill>
                  <a:srgbClr val="8b8b8b"/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image" Target="../media/image11.jpeg"/><Relationship Id="rId3" Type="http://schemas.openxmlformats.org/officeDocument/2006/relationships/image" Target="../media/image12.tif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image" Target="../media/image18.tif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image" Target="../media/image24.tif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image" Target="../media/image26.pn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image" Target="../media/image25.tif"/><Relationship Id="rId3" Type="http://schemas.openxmlformats.org/officeDocument/2006/relationships/image" Target="../media/image26.pn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image" Target="../media/image25.tif"/><Relationship Id="rId3" Type="http://schemas.openxmlformats.org/officeDocument/2006/relationships/image" Target="../media/image26.png"/><Relationship Id="rId4" Type="http://schemas.openxmlformats.org/officeDocument/2006/relationships/image" Target="../media/image28.jpeg"/><Relationship Id="rId5" Type="http://schemas.openxmlformats.org/officeDocument/2006/relationships/image" Target="../media/image11.jpe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tif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ti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tif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rázek 3" descr=""/>
          <p:cNvPicPr/>
          <p:nvPr/>
        </p:nvPicPr>
        <p:blipFill>
          <a:blip r:embed="rId1"/>
          <a:stretch/>
        </p:blipFill>
        <p:spPr>
          <a:xfrm>
            <a:off x="6184080" y="555840"/>
            <a:ext cx="5607000" cy="42048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-1415520" y="1830600"/>
            <a:ext cx="9203760" cy="1159200"/>
          </a:xfrm>
          <a:prstGeom prst="rect">
            <a:avLst/>
          </a:prstGeom>
          <a:noFill/>
          <a:ln w="0">
            <a:noFill/>
          </a:ln>
          <a:effectLst>
            <a:outerShdw dist="0" dir="0" blurRad="1257480" rotWithShape="0">
              <a:srgbClr val="000000">
                <a:alpha val="40000"/>
              </a:srgbClr>
            </a:outerShdw>
          </a:effectLst>
        </p:spPr>
        <p:txBody>
          <a:bodyPr lIns="0" rIns="0" tIns="0" bIns="0"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Obnova dřevin během 15let</a:t>
            </a:r>
            <a:br>
              <a:rPr sz="4000"/>
            </a:b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po požáru na Havraní skále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744120" y="4077000"/>
            <a:ext cx="11623320" cy="246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Jan Holík</a:t>
            </a:r>
            <a:endParaRPr b="0" lang="cs-CZ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Odbor ekologie lesa, Výzkumný ústav Silva Taroucy pro krajinu a okrasné zahradnictví, v.v.i.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The Blue Cat Research Team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Lidická 25/27, 602 00 Brno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holik@vukoz.cz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" name="Obrázek 4" descr=""/>
          <p:cNvPicPr/>
          <p:nvPr/>
        </p:nvPicPr>
        <p:blipFill>
          <a:blip r:embed="rId2"/>
          <a:stretch/>
        </p:blipFill>
        <p:spPr>
          <a:xfrm>
            <a:off x="10735200" y="4880880"/>
            <a:ext cx="1055880" cy="1135080"/>
          </a:xfrm>
          <a:prstGeom prst="rect">
            <a:avLst/>
          </a:prstGeom>
          <a:ln w="0">
            <a:noFill/>
          </a:ln>
        </p:spPr>
      </p:pic>
      <p:pic>
        <p:nvPicPr>
          <p:cNvPr id="86" name="Obrázek 6" descr=""/>
          <p:cNvPicPr/>
          <p:nvPr/>
        </p:nvPicPr>
        <p:blipFill>
          <a:blip r:embed="rId3"/>
          <a:stretch/>
        </p:blipFill>
        <p:spPr>
          <a:xfrm>
            <a:off x="4231440" y="5359680"/>
            <a:ext cx="1406520" cy="103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55720" y="-10368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Změny ve vztahu druhového složení a výškové struktury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" name="Zástupný symbol pro obsah 4" descr=""/>
          <p:cNvPicPr/>
          <p:nvPr/>
        </p:nvPicPr>
        <p:blipFill>
          <a:blip r:embed="rId1"/>
          <a:stretch/>
        </p:blipFill>
        <p:spPr>
          <a:xfrm>
            <a:off x="3056760" y="1283760"/>
            <a:ext cx="5219640" cy="5499360"/>
          </a:xfrm>
          <a:prstGeom prst="rect">
            <a:avLst/>
          </a:prstGeom>
          <a:ln w="0">
            <a:noFill/>
          </a:ln>
        </p:spPr>
      </p:pic>
      <p:sp>
        <p:nvSpPr>
          <p:cNvPr id="125" name="TextovéPole 23"/>
          <p:cNvSpPr/>
          <p:nvPr/>
        </p:nvSpPr>
        <p:spPr>
          <a:xfrm>
            <a:off x="8452080" y="5199480"/>
            <a:ext cx="2377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2021 objevují se i méně</a:t>
            </a:r>
            <a:br>
              <a:rPr sz="1800"/>
            </a:b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početné druhy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&gt;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60 cm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ovéPole 13"/>
          <p:cNvSpPr/>
          <p:nvPr/>
        </p:nvSpPr>
        <p:spPr>
          <a:xfrm>
            <a:off x="3262320" y="1138320"/>
            <a:ext cx="5014080" cy="2743920"/>
          </a:xfrm>
          <a:prstGeom prst="rect">
            <a:avLst/>
          </a:prstGeom>
          <a:solidFill>
            <a:schemeClr val="bg1">
              <a:alpha val="7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27" name="TextovéPole 18"/>
          <p:cNvSpPr/>
          <p:nvPr/>
        </p:nvSpPr>
        <p:spPr>
          <a:xfrm>
            <a:off x="8434080" y="4233240"/>
            <a:ext cx="2610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Postupné odrůstání smrku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během let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Okus dřevin jelenovitou zvěří v roce 2021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Zástupný symbol pro obsah 4" descr=""/>
          <p:cNvPicPr/>
          <p:nvPr/>
        </p:nvPicPr>
        <p:blipFill>
          <a:blip r:embed="rId1"/>
          <a:stretch/>
        </p:blipFill>
        <p:spPr>
          <a:xfrm>
            <a:off x="335520" y="1543320"/>
            <a:ext cx="7187400" cy="3665520"/>
          </a:xfrm>
          <a:prstGeom prst="rect">
            <a:avLst/>
          </a:prstGeom>
          <a:ln w="0">
            <a:noFill/>
          </a:ln>
        </p:spPr>
      </p:pic>
      <p:sp>
        <p:nvSpPr>
          <p:cNvPr id="130" name="TextovéPole 5"/>
          <p:cNvSpPr/>
          <p:nvPr/>
        </p:nvSpPr>
        <p:spPr>
          <a:xfrm>
            <a:off x="860040" y="5298480"/>
            <a:ext cx="9311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Nejvíce poškozovány druhy s výškou 60–130 cm, zejména osika, jíva, oba druhy borovic, buk a habr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TextovéPole 6"/>
          <p:cNvSpPr/>
          <p:nvPr/>
        </p:nvSpPr>
        <p:spPr>
          <a:xfrm>
            <a:off x="834120" y="5685480"/>
            <a:ext cx="8994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Bříza a smrk poškozovány jen málo – pravděpodobné nepřímé zvýhodňování těchto druhů zvěří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Obrázek 7" descr=""/>
          <p:cNvPicPr/>
          <p:nvPr/>
        </p:nvPicPr>
        <p:blipFill>
          <a:blip r:embed="rId2"/>
          <a:stretch/>
        </p:blipFill>
        <p:spPr>
          <a:xfrm>
            <a:off x="10842480" y="174240"/>
            <a:ext cx="1293840" cy="881280"/>
          </a:xfrm>
          <a:prstGeom prst="rect">
            <a:avLst/>
          </a:prstGeom>
          <a:ln w="0">
            <a:noFill/>
          </a:ln>
        </p:spPr>
      </p:pic>
      <p:pic>
        <p:nvPicPr>
          <p:cNvPr id="133" name="Obrázek 8" descr=""/>
          <p:cNvPicPr/>
          <p:nvPr/>
        </p:nvPicPr>
        <p:blipFill>
          <a:blip r:embed="rId3"/>
          <a:stretch/>
        </p:blipFill>
        <p:spPr>
          <a:xfrm>
            <a:off x="7741440" y="1936080"/>
            <a:ext cx="4165200" cy="313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493640" y="1214280"/>
            <a:ext cx="9203760" cy="2386440"/>
          </a:xfrm>
          <a:prstGeom prst="rect">
            <a:avLst/>
          </a:prstGeom>
          <a:noFill/>
          <a:ln w="0">
            <a:noFill/>
          </a:ln>
          <a:effectLst>
            <a:outerShdw dist="0" dir="0" blurRad="1257480" rotWithShape="0">
              <a:srgbClr val="000000">
                <a:alpha val="40000"/>
              </a:srgbClr>
            </a:outerShdw>
          </a:effectLst>
        </p:spPr>
        <p:txBody>
          <a:bodyPr lIns="0" rIns="0" tIns="0" bIns="0"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Význam prostoru, času a podmínek prostředí pro výskyt druhů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3" descr=""/>
          <p:cNvPicPr/>
          <p:nvPr/>
        </p:nvPicPr>
        <p:blipFill>
          <a:blip r:embed="rId1"/>
          <a:stretch/>
        </p:blipFill>
        <p:spPr>
          <a:xfrm>
            <a:off x="52200" y="1933920"/>
            <a:ext cx="4008240" cy="2650320"/>
          </a:xfrm>
          <a:prstGeom prst="rect">
            <a:avLst/>
          </a:prstGeom>
          <a:ln w="0">
            <a:noFill/>
          </a:ln>
        </p:spPr>
      </p:pic>
      <p:pic>
        <p:nvPicPr>
          <p:cNvPr id="137" name="Obrázek 6" descr=""/>
          <p:cNvPicPr/>
          <p:nvPr/>
        </p:nvPicPr>
        <p:blipFill>
          <a:blip r:embed="rId2"/>
          <a:stretch/>
        </p:blipFill>
        <p:spPr>
          <a:xfrm>
            <a:off x="4061520" y="1933920"/>
            <a:ext cx="4017240" cy="2650320"/>
          </a:xfrm>
          <a:prstGeom prst="rect">
            <a:avLst/>
          </a:prstGeom>
          <a:ln w="0">
            <a:noFill/>
          </a:ln>
        </p:spPr>
      </p:pic>
      <p:pic>
        <p:nvPicPr>
          <p:cNvPr id="138" name="Obrázek 7" descr=""/>
          <p:cNvPicPr/>
          <p:nvPr/>
        </p:nvPicPr>
        <p:blipFill>
          <a:blip r:embed="rId3"/>
          <a:stretch/>
        </p:blipFill>
        <p:spPr>
          <a:xfrm>
            <a:off x="8070480" y="1933920"/>
            <a:ext cx="4002480" cy="2650320"/>
          </a:xfrm>
          <a:prstGeom prst="rect">
            <a:avLst/>
          </a:prstGeom>
          <a:ln w="0">
            <a:noFill/>
          </a:ln>
        </p:spPr>
      </p:pic>
      <p:sp>
        <p:nvSpPr>
          <p:cNvPr id="139" name="Nadpis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  <a:ea typeface="DejaVu Sans"/>
              </a:rPr>
              <a:t>Defoliace korun po požáru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Význam podmínek prostředí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TextovéPole 5"/>
          <p:cNvSpPr/>
          <p:nvPr/>
        </p:nvSpPr>
        <p:spPr>
          <a:xfrm>
            <a:off x="1022040" y="1635480"/>
            <a:ext cx="20527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Topografie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Defoliace a substrát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TextovéPole 6"/>
          <p:cNvSpPr/>
          <p:nvPr/>
        </p:nvSpPr>
        <p:spPr>
          <a:xfrm>
            <a:off x="1428480" y="5676120"/>
            <a:ext cx="27140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Pozitivní vliv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defoliace u raně sukcesních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listnáčů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3" name="Přímá spojnice se šipkou 8"/>
          <p:cNvCxnSpPr/>
          <p:nvPr/>
        </p:nvCxnSpPr>
        <p:spPr>
          <a:xfrm flipV="1">
            <a:off x="4017240" y="5209920"/>
            <a:ext cx="1385640" cy="80208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144" name="TextovéPole 9"/>
          <p:cNvSpPr/>
          <p:nvPr/>
        </p:nvSpPr>
        <p:spPr>
          <a:xfrm>
            <a:off x="3954960" y="6204600"/>
            <a:ext cx="7260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Negativní vliv sklonu, skály, minerální půdy a nedostatku nadložního humusu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5" name="Přímá spojnice se šipkou 10"/>
          <p:cNvCxnSpPr/>
          <p:nvPr/>
        </p:nvCxnSpPr>
        <p:spPr>
          <a:xfrm flipV="1">
            <a:off x="5505480" y="5150520"/>
            <a:ext cx="609840" cy="103644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cxnSp>
        <p:nvCxnSpPr>
          <p:cNvPr id="146" name="Přímá spojnice se šipkou 13"/>
          <p:cNvCxnSpPr/>
          <p:nvPr/>
        </p:nvCxnSpPr>
        <p:spPr>
          <a:xfrm flipH="1" flipV="1">
            <a:off x="6557760" y="5150520"/>
            <a:ext cx="1439280" cy="63396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147" name="TextovéPole 18"/>
          <p:cNvSpPr/>
          <p:nvPr/>
        </p:nvSpPr>
        <p:spPr>
          <a:xfrm>
            <a:off x="1300680" y="3663000"/>
            <a:ext cx="1767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Pozitivní vliv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radiace u borovic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8" name="Přímá spojnice se šipkou 19"/>
          <p:cNvCxnSpPr>
            <a:stCxn id="147" idx="3"/>
          </p:cNvCxnSpPr>
          <p:nvPr/>
        </p:nvCxnSpPr>
        <p:spPr>
          <a:xfrm flipV="1">
            <a:off x="3068280" y="3929760"/>
            <a:ext cx="690120" cy="5256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149" name="TextovéPole 24"/>
          <p:cNvSpPr/>
          <p:nvPr/>
        </p:nvSpPr>
        <p:spPr>
          <a:xfrm>
            <a:off x="7274520" y="5783400"/>
            <a:ext cx="338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Pozitivní vliv mechového substrátu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50" name="Přímá spojnice se šipkou 27"/>
          <p:cNvCxnSpPr/>
          <p:nvPr/>
        </p:nvCxnSpPr>
        <p:spPr>
          <a:xfrm flipH="1" flipV="1">
            <a:off x="6342480" y="5182920"/>
            <a:ext cx="81000" cy="86868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cxnSp>
        <p:nvCxnSpPr>
          <p:cNvPr id="151" name="Přímá spojnice se šipkou 14"/>
          <p:cNvCxnSpPr/>
          <p:nvPr/>
        </p:nvCxnSpPr>
        <p:spPr>
          <a:xfrm flipH="1">
            <a:off x="920160" y="1800000"/>
            <a:ext cx="12960" cy="115200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152" name="TextovéPole 15"/>
          <p:cNvSpPr/>
          <p:nvPr/>
        </p:nvSpPr>
        <p:spPr>
          <a:xfrm rot="16200000">
            <a:off x="243000" y="2140560"/>
            <a:ext cx="931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Význam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3" name="Zástupný symbol pro obsah 17" descr=""/>
          <p:cNvPicPr/>
          <p:nvPr/>
        </p:nvPicPr>
        <p:blipFill>
          <a:blip r:embed="rId1"/>
          <a:stretch/>
        </p:blipFill>
        <p:spPr>
          <a:xfrm>
            <a:off x="3757320" y="2059200"/>
            <a:ext cx="6080760" cy="30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Zástupný symbol pro obsah 12" descr=""/>
          <p:cNvPicPr/>
          <p:nvPr/>
        </p:nvPicPr>
        <p:blipFill>
          <a:blip r:embed="rId1"/>
          <a:stretch/>
        </p:blipFill>
        <p:spPr>
          <a:xfrm>
            <a:off x="794160" y="1600200"/>
            <a:ext cx="7148520" cy="3711960"/>
          </a:xfrm>
          <a:prstGeom prst="rect">
            <a:avLst/>
          </a:prstGeom>
          <a:ln w="0">
            <a:noFill/>
          </a:ln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Význam rozšíření druhů v prostoru a čase je jiný pro listnáče a jehličnany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ovéPole 5"/>
          <p:cNvSpPr/>
          <p:nvPr/>
        </p:nvSpPr>
        <p:spPr>
          <a:xfrm>
            <a:off x="961920" y="1557000"/>
            <a:ext cx="4584240" cy="1702440"/>
          </a:xfrm>
          <a:prstGeom prst="rect">
            <a:avLst/>
          </a:prstGeom>
          <a:solidFill>
            <a:schemeClr val="bg1">
              <a:alpha val="7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57" name="TextovéPole 6"/>
          <p:cNvSpPr/>
          <p:nvPr/>
        </p:nvSpPr>
        <p:spPr>
          <a:xfrm>
            <a:off x="5320080" y="1495080"/>
            <a:ext cx="3309120" cy="2781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58" name="TextovéPole 15"/>
          <p:cNvSpPr/>
          <p:nvPr/>
        </p:nvSpPr>
        <p:spPr>
          <a:xfrm>
            <a:off x="1743480" y="5796360"/>
            <a:ext cx="2276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b050"/>
                </a:solidFill>
                <a:latin typeface="Calibri"/>
                <a:ea typeface="DejaVu Sans"/>
              </a:rPr>
              <a:t>Listnáče</a:t>
            </a:r>
            <a:r>
              <a:rPr b="1" lang="cs-CZ" sz="1800" spc="-1" strike="noStrike">
                <a:solidFill>
                  <a:srgbClr val="ff0000"/>
                </a:solidFill>
                <a:latin typeface="Calibri"/>
                <a:ea typeface="DejaVu Sans"/>
              </a:rPr>
              <a:t> vs. </a:t>
            </a:r>
            <a:r>
              <a:rPr b="1" lang="cs-CZ" sz="1800" spc="-1" strike="noStrike">
                <a:solidFill>
                  <a:schemeClr val="accent4">
                    <a:lumMod val="75000"/>
                  </a:schemeClr>
                </a:solidFill>
                <a:latin typeface="Calibri"/>
                <a:ea typeface="DejaVu Sans"/>
              </a:rPr>
              <a:t>jehličnany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Levá složená závorka 16"/>
          <p:cNvSpPr/>
          <p:nvPr/>
        </p:nvSpPr>
        <p:spPr>
          <a:xfrm rot="16200000">
            <a:off x="1857240" y="4901400"/>
            <a:ext cx="291600" cy="132768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60" name="Levá složená závorka 17"/>
          <p:cNvSpPr/>
          <p:nvPr/>
        </p:nvSpPr>
        <p:spPr>
          <a:xfrm rot="16200000">
            <a:off x="3260880" y="5042880"/>
            <a:ext cx="291600" cy="104436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61" name="Obrázek 19" descr=""/>
          <p:cNvPicPr/>
          <p:nvPr/>
        </p:nvPicPr>
        <p:blipFill>
          <a:blip r:embed="rId2"/>
          <a:stretch/>
        </p:blipFill>
        <p:spPr>
          <a:xfrm>
            <a:off x="5750280" y="2408760"/>
            <a:ext cx="5759640" cy="2243160"/>
          </a:xfrm>
          <a:prstGeom prst="rect">
            <a:avLst/>
          </a:prstGeom>
          <a:ln w="0">
            <a:noFill/>
          </a:ln>
        </p:spPr>
      </p:pic>
      <p:sp>
        <p:nvSpPr>
          <p:cNvPr id="162" name="TextovéPole 14"/>
          <p:cNvSpPr/>
          <p:nvPr/>
        </p:nvSpPr>
        <p:spPr>
          <a:xfrm>
            <a:off x="5247720" y="4872600"/>
            <a:ext cx="6007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</a:t>
            </a: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raně sukcesních listnáčů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bylo proměnlivé v prostoru,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ale více stabilní v čase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TextovéPole 18"/>
          <p:cNvSpPr/>
          <p:nvPr/>
        </p:nvSpPr>
        <p:spPr>
          <a:xfrm>
            <a:off x="5247720" y="5510880"/>
            <a:ext cx="6458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Rozšíření </a:t>
            </a: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borovic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bylo proměnlivé v čase, ale více stabilní v prostoru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Obdélník 2"/>
          <p:cNvSpPr/>
          <p:nvPr/>
        </p:nvSpPr>
        <p:spPr>
          <a:xfrm>
            <a:off x="5247720" y="5981040"/>
            <a:ext cx="6234480" cy="6390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Odlišný význam různých procesů, např. šíření semen po požáru, semennou banku a působení přirozených nepřátel (zvěř)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Shrnutí vývoje sukcese na požářišti Havraní skála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Zástupný symbol pro obsah 2"/>
          <p:cNvSpPr/>
          <p:nvPr/>
        </p:nvSpPr>
        <p:spPr>
          <a:xfrm>
            <a:off x="546120" y="1524240"/>
            <a:ext cx="11509920" cy="533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Rok po požáru je společenstvo dřevin nejpočetnější, pak jeho velikost klesá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Bříza tvoří v roce 2021 60 % společenstva a 80 % části společenstva 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&gt;</a:t>
            </a: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1.3 m, její zastoupení roste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Zastoupení smrku ztepilého je celkově menší, ale také postupně roste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Zastoupení topolu osiky a vrby jívy v čase značně klesá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Na počátku nejodrostlejší borovice lesní se po 15 letech v nejodrostlejší části společenstva neuplatňuje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Po 15 letech se začínají uplatňovat další dřeviny jako buk lesní, lze spekulovat o počínajícím stabilnějším zastoupení borovic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Odlišnosti ve významu prostoru a času pro listnáče a jehličnany naznačují na odlišný význam různých procesů, např. šíření semen po požáru, semennou banku a působení přirozených nepřátel (zvěř)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marL="246960" indent="-2469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Druhy reagují specificky na konkrétní podmínky prostředí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Zástupný symbol pro obsah 2"/>
          <p:cNvSpPr/>
          <p:nvPr/>
        </p:nvSpPr>
        <p:spPr>
          <a:xfrm>
            <a:off x="838080" y="4697280"/>
            <a:ext cx="105145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463040" y="329040"/>
            <a:ext cx="9203760" cy="1123920"/>
          </a:xfrm>
          <a:prstGeom prst="rect">
            <a:avLst/>
          </a:prstGeom>
          <a:noFill/>
          <a:ln w="0">
            <a:noFill/>
          </a:ln>
          <a:effectLst>
            <a:outerShdw dist="0" dir="0" blurRad="1257480" rotWithShape="0">
              <a:srgbClr val="000000">
                <a:alpha val="40000"/>
              </a:srgbClr>
            </a:outerShdw>
          </a:effectLst>
        </p:spPr>
        <p:txBody>
          <a:bodyPr lIns="0" rIns="0" tIns="0" bIns="0" anchor="b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000" spc="-1" strike="noStrike">
                <a:solidFill>
                  <a:schemeClr val="accent6"/>
                </a:solidFill>
                <a:latin typeface="Calibri"/>
              </a:rPr>
              <a:t>Předběžně z prvního roku po požáru</a:t>
            </a:r>
            <a:endParaRPr b="0" lang="cs-CZ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2920" cy="1654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Obrázek 2" descr=""/>
          <p:cNvPicPr/>
          <p:nvPr/>
        </p:nvPicPr>
        <p:blipFill>
          <a:blip r:embed="rId1"/>
          <a:stretch/>
        </p:blipFill>
        <p:spPr>
          <a:xfrm>
            <a:off x="1003320" y="1923840"/>
            <a:ext cx="4871160" cy="36532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71" name="Obrázek 3" descr=""/>
          <p:cNvPicPr/>
          <p:nvPr/>
        </p:nvPicPr>
        <p:blipFill>
          <a:blip r:embed="rId2"/>
          <a:stretch/>
        </p:blipFill>
        <p:spPr>
          <a:xfrm>
            <a:off x="6454800" y="1923120"/>
            <a:ext cx="4872240" cy="3654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Obrázek 12" descr=""/>
          <p:cNvPicPr/>
          <p:nvPr/>
        </p:nvPicPr>
        <p:blipFill>
          <a:blip r:embed="rId1"/>
          <a:stretch/>
        </p:blipFill>
        <p:spPr>
          <a:xfrm>
            <a:off x="630360" y="1573920"/>
            <a:ext cx="11028960" cy="3349800"/>
          </a:xfrm>
          <a:prstGeom prst="rect">
            <a:avLst/>
          </a:prstGeom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015920" y="810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Výskyt druhů rostlin odráží rozdíly mezi typy lesa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Zástupný symbol pro obsah 1" descr=""/>
          <p:cNvPicPr/>
          <p:nvPr/>
        </p:nvPicPr>
        <p:blipFill>
          <a:blip r:embed="rId1"/>
          <a:stretch/>
        </p:blipFill>
        <p:spPr>
          <a:xfrm>
            <a:off x="2124360" y="878760"/>
            <a:ext cx="7694280" cy="5978160"/>
          </a:xfrm>
          <a:prstGeom prst="rect">
            <a:avLst/>
          </a:prstGeom>
          <a:ln w="0">
            <a:noFill/>
          </a:ln>
        </p:spPr>
      </p:pic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015920" y="8100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Výskyt druhů rostlin odráží rozdíly mezi typy lesa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Ovál 1"/>
          <p:cNvSpPr/>
          <p:nvPr/>
        </p:nvSpPr>
        <p:spPr>
          <a:xfrm>
            <a:off x="3069000" y="967680"/>
            <a:ext cx="2901960" cy="2393280"/>
          </a:xfrm>
          <a:prstGeom prst="ellipse">
            <a:avLst/>
          </a:prstGeom>
          <a:noFill/>
          <a:ln w="76200">
            <a:solidFill>
              <a:srgbClr val="ed7d3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77" name="TextovéPole 16"/>
          <p:cNvSpPr/>
          <p:nvPr/>
        </p:nvSpPr>
        <p:spPr>
          <a:xfrm>
            <a:off x="6068880" y="1518480"/>
            <a:ext cx="3794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Některé druhy dřevin (BK, OS, VR)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 vyskytují společně v listnatých lesích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Ovál 2"/>
          <p:cNvSpPr/>
          <p:nvPr/>
        </p:nvSpPr>
        <p:spPr>
          <a:xfrm>
            <a:off x="5972040" y="3561480"/>
            <a:ext cx="2469600" cy="2393280"/>
          </a:xfrm>
          <a:prstGeom prst="ellipse">
            <a:avLst/>
          </a:prstGeom>
          <a:noFill/>
          <a:ln w="76200">
            <a:solidFill>
              <a:srgbClr val="ed7d3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79" name="TextovéPole 17"/>
          <p:cNvSpPr/>
          <p:nvPr/>
        </p:nvSpPr>
        <p:spPr>
          <a:xfrm>
            <a:off x="8331840" y="3587760"/>
            <a:ext cx="3386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Trávy, trávovité druhy a ostružiníky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 vyskytují společně na holinách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Ovál 3"/>
          <p:cNvSpPr/>
          <p:nvPr/>
        </p:nvSpPr>
        <p:spPr>
          <a:xfrm>
            <a:off x="3790800" y="3739320"/>
            <a:ext cx="1814400" cy="1799280"/>
          </a:xfrm>
          <a:prstGeom prst="ellipse">
            <a:avLst/>
          </a:prstGeom>
          <a:noFill/>
          <a:ln w="76200">
            <a:solidFill>
              <a:srgbClr val="2e75b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81" name="TextovéPole 19"/>
          <p:cNvSpPr/>
          <p:nvPr/>
        </p:nvSpPr>
        <p:spPr>
          <a:xfrm>
            <a:off x="29520" y="4062240"/>
            <a:ext cx="330984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Některé druhy dřevin (BK, OS, VR)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 nevyskytují tam, kde trávy,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trávovité druhy a ostružiníky –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rozdíly mezi holinami x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odumřelými lesy x listnatými lesy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Zástupný symbol pro obsah 4" descr=""/>
          <p:cNvPicPr/>
          <p:nvPr/>
        </p:nvPicPr>
        <p:blipFill>
          <a:blip r:embed="rId1"/>
          <a:stretch/>
        </p:blipFill>
        <p:spPr>
          <a:xfrm>
            <a:off x="2386080" y="327960"/>
            <a:ext cx="8210520" cy="6010560"/>
          </a:xfrm>
          <a:prstGeom prst="rect">
            <a:avLst/>
          </a:prstGeom>
          <a:ln w="0">
            <a:noFill/>
          </a:ln>
        </p:spPr>
      </p:pic>
      <p:sp>
        <p:nvSpPr>
          <p:cNvPr id="88" name="TextovéPole 2"/>
          <p:cNvSpPr/>
          <p:nvPr/>
        </p:nvSpPr>
        <p:spPr>
          <a:xfrm>
            <a:off x="985320" y="1209960"/>
            <a:ext cx="642960" cy="42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2007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2008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2009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2010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2011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2016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2021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9" name="Přímá spojnice se šipkou 3"/>
          <p:cNvCxnSpPr/>
          <p:nvPr/>
        </p:nvCxnSpPr>
        <p:spPr>
          <a:xfrm>
            <a:off x="876240" y="1657080"/>
            <a:ext cx="1080" cy="363960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90" name="TextovéPole 1"/>
          <p:cNvSpPr/>
          <p:nvPr/>
        </p:nvSpPr>
        <p:spPr>
          <a:xfrm>
            <a:off x="384480" y="1015920"/>
            <a:ext cx="2011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Datový soubor z let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015920" y="81000"/>
            <a:ext cx="933768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Početnosti druhů dřevin v prvním roce po požáru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3" name="Zástupný symbol pro obsah 2" descr=""/>
          <p:cNvPicPr/>
          <p:nvPr/>
        </p:nvPicPr>
        <p:blipFill>
          <a:blip r:embed="rId1"/>
          <a:stretch/>
        </p:blipFill>
        <p:spPr>
          <a:xfrm>
            <a:off x="2307600" y="1163880"/>
            <a:ext cx="7177320" cy="5387400"/>
          </a:xfrm>
          <a:prstGeom prst="rect">
            <a:avLst/>
          </a:prstGeom>
          <a:ln w="0">
            <a:noFill/>
          </a:ln>
        </p:spPr>
      </p:pic>
      <p:sp>
        <p:nvSpPr>
          <p:cNvPr id="184" name="TextovéPole 12"/>
          <p:cNvSpPr/>
          <p:nvPr/>
        </p:nvSpPr>
        <p:spPr>
          <a:xfrm>
            <a:off x="2716200" y="1150560"/>
            <a:ext cx="175788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85" name="Obrázek 13" descr=""/>
          <p:cNvPicPr/>
          <p:nvPr/>
        </p:nvPicPr>
        <p:blipFill>
          <a:blip r:embed="rId2"/>
          <a:stretch/>
        </p:blipFill>
        <p:spPr>
          <a:xfrm>
            <a:off x="3522960" y="1294560"/>
            <a:ext cx="4372560" cy="218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2409120" y="110160"/>
            <a:ext cx="933768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Vliv zvěře v prvním roce po požáru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" name="Obrázek 5" descr=""/>
          <p:cNvPicPr/>
          <p:nvPr/>
        </p:nvPicPr>
        <p:blipFill>
          <a:blip r:embed="rId1"/>
          <a:stretch/>
        </p:blipFill>
        <p:spPr>
          <a:xfrm>
            <a:off x="2655360" y="1033920"/>
            <a:ext cx="7602120" cy="2852640"/>
          </a:xfrm>
          <a:prstGeom prst="rect">
            <a:avLst/>
          </a:prstGeom>
          <a:ln w="0">
            <a:noFill/>
          </a:ln>
        </p:spPr>
      </p:pic>
      <p:pic>
        <p:nvPicPr>
          <p:cNvPr id="188" name="Obrázek 6" descr=""/>
          <p:cNvPicPr/>
          <p:nvPr/>
        </p:nvPicPr>
        <p:blipFill>
          <a:blip r:embed="rId2"/>
          <a:stretch/>
        </p:blipFill>
        <p:spPr>
          <a:xfrm>
            <a:off x="8219160" y="1134720"/>
            <a:ext cx="784440" cy="1016640"/>
          </a:xfrm>
          <a:prstGeom prst="rect">
            <a:avLst/>
          </a:prstGeom>
          <a:ln w="0">
            <a:noFill/>
          </a:ln>
        </p:spPr>
      </p:pic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Obrázek 8" descr=""/>
          <p:cNvPicPr/>
          <p:nvPr/>
        </p:nvPicPr>
        <p:blipFill>
          <a:blip r:embed="rId3"/>
          <a:stretch/>
        </p:blipFill>
        <p:spPr>
          <a:xfrm>
            <a:off x="10842480" y="174240"/>
            <a:ext cx="1293840" cy="88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2409120" y="110160"/>
            <a:ext cx="933768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Vliv zvěře v prvním roce po požáru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Zástupný symbol pro obsah 3" descr=""/>
          <p:cNvPicPr/>
          <p:nvPr/>
        </p:nvPicPr>
        <p:blipFill>
          <a:blip r:embed="rId1"/>
          <a:stretch/>
        </p:blipFill>
        <p:spPr>
          <a:xfrm>
            <a:off x="2725200" y="3887640"/>
            <a:ext cx="7733880" cy="2901960"/>
          </a:xfrm>
          <a:prstGeom prst="rect">
            <a:avLst/>
          </a:prstGeom>
          <a:ln w="0">
            <a:noFill/>
          </a:ln>
        </p:spPr>
      </p:pic>
      <p:pic>
        <p:nvPicPr>
          <p:cNvPr id="193" name="Obrázek 5" descr=""/>
          <p:cNvPicPr/>
          <p:nvPr/>
        </p:nvPicPr>
        <p:blipFill>
          <a:blip r:embed="rId2"/>
          <a:stretch/>
        </p:blipFill>
        <p:spPr>
          <a:xfrm>
            <a:off x="2655360" y="1033920"/>
            <a:ext cx="7602120" cy="2852640"/>
          </a:xfrm>
          <a:prstGeom prst="rect">
            <a:avLst/>
          </a:prstGeom>
          <a:ln w="0">
            <a:noFill/>
          </a:ln>
        </p:spPr>
      </p:pic>
      <p:pic>
        <p:nvPicPr>
          <p:cNvPr id="194" name="Obrázek 6" descr=""/>
          <p:cNvPicPr/>
          <p:nvPr/>
        </p:nvPicPr>
        <p:blipFill>
          <a:blip r:embed="rId3"/>
          <a:stretch/>
        </p:blipFill>
        <p:spPr>
          <a:xfrm>
            <a:off x="8219160" y="1134720"/>
            <a:ext cx="784440" cy="1016640"/>
          </a:xfrm>
          <a:prstGeom prst="rect">
            <a:avLst/>
          </a:prstGeom>
          <a:ln w="0">
            <a:noFill/>
          </a:ln>
        </p:spPr>
      </p:pic>
      <p:sp>
        <p:nvSpPr>
          <p:cNvPr id="195" name="TextovéPole 7"/>
          <p:cNvSpPr/>
          <p:nvPr/>
        </p:nvSpPr>
        <p:spPr>
          <a:xfrm>
            <a:off x="2716200" y="1150560"/>
            <a:ext cx="6644520" cy="263664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solidFill>
              <a:srgbClr val="ffffff">
                <a:alpha val="4000"/>
              </a:srgb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96" name="Obrázek 8" descr=""/>
          <p:cNvPicPr/>
          <p:nvPr/>
        </p:nvPicPr>
        <p:blipFill>
          <a:blip r:embed="rId4"/>
          <a:stretch/>
        </p:blipFill>
        <p:spPr>
          <a:xfrm>
            <a:off x="10842480" y="174240"/>
            <a:ext cx="1293840" cy="88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2409120" y="110160"/>
            <a:ext cx="933768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Vliv zvěře v prvním roce po požáru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8" name="Zástupný symbol pro obsah 5" descr=""/>
          <p:cNvPicPr/>
          <p:nvPr/>
        </p:nvPicPr>
        <p:blipFill>
          <a:blip r:embed="rId1"/>
          <a:stretch/>
        </p:blipFill>
        <p:spPr>
          <a:xfrm>
            <a:off x="2725200" y="3887640"/>
            <a:ext cx="7733880" cy="2901960"/>
          </a:xfrm>
          <a:prstGeom prst="rect">
            <a:avLst/>
          </a:prstGeom>
          <a:ln w="0">
            <a:noFill/>
          </a:ln>
        </p:spPr>
      </p:pic>
      <p:pic>
        <p:nvPicPr>
          <p:cNvPr id="199" name="Obrázek 10" descr=""/>
          <p:cNvPicPr/>
          <p:nvPr/>
        </p:nvPicPr>
        <p:blipFill>
          <a:blip r:embed="rId2"/>
          <a:stretch/>
        </p:blipFill>
        <p:spPr>
          <a:xfrm>
            <a:off x="2655360" y="1033920"/>
            <a:ext cx="7602120" cy="2852640"/>
          </a:xfrm>
          <a:prstGeom prst="rect">
            <a:avLst/>
          </a:prstGeom>
          <a:ln w="0">
            <a:noFill/>
          </a:ln>
        </p:spPr>
      </p:pic>
      <p:pic>
        <p:nvPicPr>
          <p:cNvPr id="200" name="Obrázek 11" descr=""/>
          <p:cNvPicPr/>
          <p:nvPr/>
        </p:nvPicPr>
        <p:blipFill>
          <a:blip r:embed="rId3"/>
          <a:stretch/>
        </p:blipFill>
        <p:spPr>
          <a:xfrm>
            <a:off x="8219160" y="1134720"/>
            <a:ext cx="784440" cy="1016640"/>
          </a:xfrm>
          <a:prstGeom prst="rect">
            <a:avLst/>
          </a:prstGeom>
          <a:ln w="0">
            <a:noFill/>
          </a:ln>
        </p:spPr>
      </p:pic>
      <p:sp>
        <p:nvSpPr>
          <p:cNvPr id="201" name="TextovéPole 11"/>
          <p:cNvSpPr/>
          <p:nvPr/>
        </p:nvSpPr>
        <p:spPr>
          <a:xfrm>
            <a:off x="2716200" y="1150560"/>
            <a:ext cx="6644520" cy="263664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solidFill>
              <a:srgbClr val="ffffff">
                <a:alpha val="4000"/>
              </a:srgb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02" name="Obrázek 14" descr=""/>
          <p:cNvPicPr/>
          <p:nvPr/>
        </p:nvPicPr>
        <p:blipFill>
          <a:blip r:embed="rId4"/>
          <a:stretch/>
        </p:blipFill>
        <p:spPr>
          <a:xfrm>
            <a:off x="6310080" y="2321640"/>
            <a:ext cx="5767560" cy="4325400"/>
          </a:xfrm>
          <a:prstGeom prst="rect">
            <a:avLst/>
          </a:prstGeom>
          <a:ln w="0">
            <a:noFill/>
          </a:ln>
        </p:spPr>
      </p:pic>
      <p:pic>
        <p:nvPicPr>
          <p:cNvPr id="203" name="Obrázek 15" descr=""/>
          <p:cNvPicPr/>
          <p:nvPr/>
        </p:nvPicPr>
        <p:blipFill>
          <a:blip r:embed="rId5"/>
          <a:stretch/>
        </p:blipFill>
        <p:spPr>
          <a:xfrm>
            <a:off x="10842480" y="174240"/>
            <a:ext cx="1293840" cy="88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véPole 4"/>
          <p:cNvSpPr/>
          <p:nvPr/>
        </p:nvSpPr>
        <p:spPr>
          <a:xfrm>
            <a:off x="985320" y="1209960"/>
            <a:ext cx="642960" cy="42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2007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2008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2009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2010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2011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2016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2021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2" name="Přímá spojnice se šipkou 1"/>
          <p:cNvCxnSpPr/>
          <p:nvPr/>
        </p:nvCxnSpPr>
        <p:spPr>
          <a:xfrm>
            <a:off x="876240" y="1657080"/>
            <a:ext cx="1080" cy="363960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93" name="TextovéPole 10"/>
          <p:cNvSpPr/>
          <p:nvPr/>
        </p:nvSpPr>
        <p:spPr>
          <a:xfrm>
            <a:off x="384120" y="1015920"/>
            <a:ext cx="2011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Datový soubor z let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Obrázek 9" descr=""/>
          <p:cNvPicPr/>
          <p:nvPr/>
        </p:nvPicPr>
        <p:blipFill>
          <a:blip r:embed="rId1"/>
          <a:stretch/>
        </p:blipFill>
        <p:spPr>
          <a:xfrm>
            <a:off x="2335680" y="0"/>
            <a:ext cx="9718200" cy="686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78960" y="2478600"/>
            <a:ext cx="1083420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Vývoj velikosti společenstva, druhové bohatosti a složení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4400" spc="-1" strike="noStrike">
                <a:solidFill>
                  <a:schemeClr val="accent6"/>
                </a:solidFill>
                <a:latin typeface="Calibri"/>
              </a:rPr>
              <a:t>Velikost společenstva se v čase snižuje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Zástupný symbol pro obsah 6" descr=""/>
          <p:cNvPicPr/>
          <p:nvPr/>
        </p:nvPicPr>
        <p:blipFill>
          <a:blip r:embed="rId1"/>
          <a:stretch/>
        </p:blipFill>
        <p:spPr>
          <a:xfrm>
            <a:off x="1585080" y="2171880"/>
            <a:ext cx="8724240" cy="293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Lokální druhová bohatost se v čase mění,</a:t>
            </a:r>
            <a:br>
              <a:rPr sz="3600"/>
            </a:b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ale v průměru není příliš odlišná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ovéPole 3"/>
          <p:cNvSpPr/>
          <p:nvPr/>
        </p:nvSpPr>
        <p:spPr>
          <a:xfrm>
            <a:off x="1526760" y="5429520"/>
            <a:ext cx="3504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2007 - nejčastější 3 druhy na plochu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TextovéPole 5"/>
          <p:cNvSpPr/>
          <p:nvPr/>
        </p:nvSpPr>
        <p:spPr>
          <a:xfrm>
            <a:off x="8495280" y="5429520"/>
            <a:ext cx="3405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2021 - nejčastější 1 druh na plochu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Zástupný symbol pro obsah 6" descr=""/>
          <p:cNvPicPr/>
          <p:nvPr/>
        </p:nvPicPr>
        <p:blipFill>
          <a:blip r:embed="rId1"/>
          <a:stretch/>
        </p:blipFill>
        <p:spPr>
          <a:xfrm>
            <a:off x="1297440" y="2089080"/>
            <a:ext cx="9234000" cy="333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Změny v druhovém složení během 15 let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" name="Zástupný symbol pro obsah 3" descr=""/>
          <p:cNvPicPr/>
          <p:nvPr/>
        </p:nvPicPr>
        <p:blipFill>
          <a:blip r:embed="rId1"/>
          <a:stretch/>
        </p:blipFill>
        <p:spPr>
          <a:xfrm>
            <a:off x="1541520" y="1690560"/>
            <a:ext cx="8768160" cy="4177800"/>
          </a:xfrm>
          <a:prstGeom prst="rect">
            <a:avLst/>
          </a:prstGeom>
          <a:ln w="0">
            <a:noFill/>
          </a:ln>
        </p:spPr>
      </p:pic>
      <p:sp>
        <p:nvSpPr>
          <p:cNvPr id="104" name="TextovéPole 2"/>
          <p:cNvSpPr/>
          <p:nvPr/>
        </p:nvSpPr>
        <p:spPr>
          <a:xfrm>
            <a:off x="203760" y="5869440"/>
            <a:ext cx="10942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Nejvýznamnějším trendem je zvyšování zastoupení břízy a smrku.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Naopak zastoupení osiky a jívy se v porostu snižuje. Do porostu se postupně dostává buk.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Zastoupení obou druhů borovic nejdříve stoupalo (2011), v posledních obdobích se nemění nebo klesá (2016, 2021).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537920" y="257436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Vývoj výškové struktury a druhového složení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55720" y="-10368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cs-CZ" sz="3600" spc="-1" strike="noStrike">
                <a:solidFill>
                  <a:schemeClr val="accent6"/>
                </a:solidFill>
                <a:latin typeface="Calibri"/>
              </a:rPr>
              <a:t>Změny ve vztahu druhového složení a výškové struktury</a:t>
            </a:r>
            <a:endParaRPr b="0" lang="cs-CZ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Zástupný symbol pro obsah 4" descr=""/>
          <p:cNvPicPr/>
          <p:nvPr/>
        </p:nvPicPr>
        <p:blipFill>
          <a:blip r:embed="rId1"/>
          <a:stretch/>
        </p:blipFill>
        <p:spPr>
          <a:xfrm>
            <a:off x="3056760" y="1283760"/>
            <a:ext cx="5219640" cy="5499360"/>
          </a:xfrm>
          <a:prstGeom prst="rect">
            <a:avLst/>
          </a:prstGeom>
          <a:ln w="0">
            <a:noFill/>
          </a:ln>
        </p:spPr>
      </p:pic>
      <p:sp>
        <p:nvSpPr>
          <p:cNvPr id="108" name="TextovéPole 9"/>
          <p:cNvSpPr/>
          <p:nvPr/>
        </p:nvSpPr>
        <p:spPr>
          <a:xfrm>
            <a:off x="8779320" y="2022840"/>
            <a:ext cx="2023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2016 bříza nejvíce 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zastoupena 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&gt;</a:t>
            </a: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30 cm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09" name=""/>
          <p:cNvGrpSpPr/>
          <p:nvPr/>
        </p:nvGrpSpPr>
        <p:grpSpPr>
          <a:xfrm>
            <a:off x="124920" y="1505880"/>
            <a:ext cx="3376440" cy="638280"/>
            <a:chOff x="124920" y="1505880"/>
            <a:chExt cx="3376440" cy="638280"/>
          </a:xfrm>
        </p:grpSpPr>
        <p:sp>
          <p:nvSpPr>
            <p:cNvPr id="110" name="TextovéPole 5"/>
            <p:cNvSpPr/>
            <p:nvPr/>
          </p:nvSpPr>
          <p:spPr>
            <a:xfrm>
              <a:off x="124920" y="1505880"/>
              <a:ext cx="21625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2007 početně nejvíce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zastoupena osika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11" name="Přímá spojnice se šipkou 11"/>
            <p:cNvCxnSpPr>
              <a:stCxn id="110" idx="3"/>
            </p:cNvCxnSpPr>
            <p:nvPr/>
          </p:nvCxnSpPr>
          <p:spPr>
            <a:xfrm>
              <a:off x="2287440" y="1824840"/>
              <a:ext cx="1214280" cy="114120"/>
            </a:xfrm>
            <a:prstGeom prst="straightConnector1">
              <a:avLst/>
            </a:prstGeom>
            <a:ln w="38100">
              <a:solidFill>
                <a:srgbClr val="5b9bd5"/>
              </a:solidFill>
              <a:round/>
              <a:tailEnd len="med" type="triangle" w="med"/>
            </a:ln>
          </p:spPr>
        </p:cxnSp>
      </p:grpSp>
      <p:grpSp>
        <p:nvGrpSpPr>
          <p:cNvPr id="112" name=""/>
          <p:cNvGrpSpPr/>
          <p:nvPr/>
        </p:nvGrpSpPr>
        <p:grpSpPr>
          <a:xfrm>
            <a:off x="6653160" y="2739240"/>
            <a:ext cx="5351040" cy="638280"/>
            <a:chOff x="6653160" y="2739240"/>
            <a:chExt cx="5351040" cy="638280"/>
          </a:xfrm>
        </p:grpSpPr>
        <p:sp>
          <p:nvSpPr>
            <p:cNvPr id="113" name="TextovéPole 6"/>
            <p:cNvSpPr/>
            <p:nvPr/>
          </p:nvSpPr>
          <p:spPr>
            <a:xfrm>
              <a:off x="8762760" y="2739240"/>
              <a:ext cx="32414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2007 nejodrostlejší je na počátku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borovice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14" name="Přímá spojnice se šipkou 12"/>
            <p:cNvCxnSpPr>
              <a:stCxn id="113" idx="1"/>
            </p:cNvCxnSpPr>
            <p:nvPr/>
          </p:nvCxnSpPr>
          <p:spPr>
            <a:xfrm flipH="1">
              <a:off x="6653160" y="3058200"/>
              <a:ext cx="2109960" cy="164880"/>
            </a:xfrm>
            <a:prstGeom prst="straightConnector1">
              <a:avLst/>
            </a:prstGeom>
            <a:ln w="38100">
              <a:solidFill>
                <a:srgbClr val="5b9bd5"/>
              </a:solidFill>
              <a:round/>
              <a:tailEnd len="med" type="triangle" w="med"/>
            </a:ln>
          </p:spPr>
        </p:cxnSp>
      </p:grpSp>
      <p:grpSp>
        <p:nvGrpSpPr>
          <p:cNvPr id="115" name=""/>
          <p:cNvGrpSpPr/>
          <p:nvPr/>
        </p:nvGrpSpPr>
        <p:grpSpPr>
          <a:xfrm>
            <a:off x="5520960" y="1253520"/>
            <a:ext cx="5601600" cy="638280"/>
            <a:chOff x="5520960" y="1253520"/>
            <a:chExt cx="5601600" cy="638280"/>
          </a:xfrm>
        </p:grpSpPr>
        <p:sp>
          <p:nvSpPr>
            <p:cNvPr id="116" name="TextovéPole 8"/>
            <p:cNvSpPr/>
            <p:nvPr/>
          </p:nvSpPr>
          <p:spPr>
            <a:xfrm>
              <a:off x="8804880" y="1253520"/>
              <a:ext cx="23176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2011 osika a bříza jsou 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zastoupeny stejně </a:t>
              </a:r>
              <a:endParaRPr b="0" lang="cs-CZ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17" name="Přímá spojnice se šipkou 15"/>
            <p:cNvCxnSpPr>
              <a:stCxn id="116" idx="1"/>
            </p:cNvCxnSpPr>
            <p:nvPr/>
          </p:nvCxnSpPr>
          <p:spPr>
            <a:xfrm flipH="1">
              <a:off x="5520960" y="1572480"/>
              <a:ext cx="3284280" cy="266760"/>
            </a:xfrm>
            <a:prstGeom prst="straightConnector1">
              <a:avLst/>
            </a:prstGeom>
            <a:ln w="38100">
              <a:solidFill>
                <a:srgbClr val="5b9bd5"/>
              </a:solidFill>
              <a:round/>
              <a:tailEnd len="med" type="triangle" w="med"/>
            </a:ln>
          </p:spPr>
        </p:cxnSp>
        <p:cxnSp>
          <p:nvCxnSpPr>
            <p:cNvPr id="118" name="Přímá spojnice se šipkou 17"/>
            <p:cNvCxnSpPr>
              <a:stCxn id="116" idx="1"/>
            </p:cNvCxnSpPr>
            <p:nvPr/>
          </p:nvCxnSpPr>
          <p:spPr>
            <a:xfrm flipH="1">
              <a:off x="7854840" y="1572480"/>
              <a:ext cx="950400" cy="207720"/>
            </a:xfrm>
            <a:prstGeom prst="straightConnector1">
              <a:avLst/>
            </a:prstGeom>
            <a:ln w="38100">
              <a:solidFill>
                <a:srgbClr val="5b9bd5"/>
              </a:solidFill>
              <a:round/>
              <a:tailEnd len="med" type="triangle" w="med"/>
            </a:ln>
          </p:spPr>
        </p:cxnSp>
      </p:grpSp>
      <p:cxnSp>
        <p:nvCxnSpPr>
          <p:cNvPr id="119" name="Přímá spojnice se šipkou 20"/>
          <p:cNvCxnSpPr>
            <a:stCxn id="108" idx="1"/>
          </p:cNvCxnSpPr>
          <p:nvPr/>
        </p:nvCxnSpPr>
        <p:spPr>
          <a:xfrm flipH="1" flipV="1">
            <a:off x="6853320" y="2087640"/>
            <a:ext cx="1926360" cy="25452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  <p:sp>
        <p:nvSpPr>
          <p:cNvPr id="120" name="TextovéPole 13"/>
          <p:cNvSpPr/>
          <p:nvPr/>
        </p:nvSpPr>
        <p:spPr>
          <a:xfrm>
            <a:off x="3262320" y="3890880"/>
            <a:ext cx="5014080" cy="2578680"/>
          </a:xfrm>
          <a:prstGeom prst="rect">
            <a:avLst/>
          </a:prstGeom>
          <a:solidFill>
            <a:schemeClr val="bg1">
              <a:alpha val="73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21" name="TextovéPole 14"/>
          <p:cNvSpPr/>
          <p:nvPr/>
        </p:nvSpPr>
        <p:spPr>
          <a:xfrm>
            <a:off x="8764200" y="3295800"/>
            <a:ext cx="2836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2011–2021 borovice odrůstá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málo a ustupuje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2" name="Přímá spojnice se šipkou 16"/>
          <p:cNvCxnSpPr/>
          <p:nvPr/>
        </p:nvCxnSpPr>
        <p:spPr>
          <a:xfrm flipH="1">
            <a:off x="7066440" y="3631320"/>
            <a:ext cx="1702440" cy="78480"/>
          </a:xfrm>
          <a:prstGeom prst="straightConnector1">
            <a:avLst/>
          </a:prstGeom>
          <a:ln w="38100">
            <a:solidFill>
              <a:srgbClr val="5b9bd5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</TotalTime>
  <Application>LibreOffice/7.5.7.1$Windows_X86_64 LibreOffice_project/47eb0cf7efbacdee9b19ae25d6752381ede23126</Application>
  <AppVersion>15.0000</AppVersion>
  <Words>578</Words>
  <Paragraphs>94</Paragraphs>
  <Company>HP Inc.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2023-01-16T10:29:26Z</dcterms:created>
  <dc:creator>Holik Jan</dc:creator>
  <dc:description/>
  <dc:language>cs-CZ</dc:language>
  <cp:lastModifiedBy>Milan Košulič</cp:lastModifiedBy>
  <dcterms:modified xsi:type="dcterms:W3CDTF">2023-11-05T16:59:34Z</dcterms:modified>
  <cp:revision>496</cp:revision>
  <dc:subject/>
  <dc:title>Časoprostorové vzory zmlazení v přírodních temperátních lesích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20</vt:i4>
  </property>
</Properties>
</file>