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22"/>
  </p:notesMasterIdLst>
  <p:sldIdLst>
    <p:sldId id="273" r:id="rId3"/>
    <p:sldId id="371" r:id="rId4"/>
    <p:sldId id="379" r:id="rId5"/>
    <p:sldId id="372" r:id="rId6"/>
    <p:sldId id="376" r:id="rId7"/>
    <p:sldId id="378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75" r:id="rId21"/>
  </p:sldIdLst>
  <p:sldSz cx="12192000" cy="6858000"/>
  <p:notesSz cx="6888163" cy="10018713"/>
  <p:defaultTextStyle>
    <a:defPPr>
      <a:defRPr lang="de-DE"/>
    </a:defPPr>
    <a:lvl1pPr marL="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oft" initials="LL" lastIdx="3" clrIdx="0">
    <p:extLst/>
  </p:cmAuthor>
  <p:cmAuthor id="2" name="Lasse Loft" initials="LL [2]" lastIdx="1" clrIdx="1">
    <p:extLst/>
  </p:cmAuthor>
  <p:cmAuthor id="3" name="Lasse Loft" initials="LL [3]" lastIdx="1" clrIdx="2">
    <p:extLst/>
  </p:cmAuthor>
  <p:cmAuthor id="4" name="Peter Stegmaier (UT)" initials="ps" lastIdx="1" clrIdx="3">
    <p:extLst/>
  </p:cmAuthor>
  <p:cmAuthor id="5" name="Ewert Aukes" initials="EA" lastIdx="3" clrIdx="4">
    <p:extLst>
      <p:ext uri="{19B8F6BF-5375-455C-9EA6-DF929625EA0E}">
        <p15:presenceInfo xmlns:p15="http://schemas.microsoft.com/office/powerpoint/2012/main" userId="Ewert Auk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8"/>
    <p:restoredTop sz="96291"/>
  </p:normalViewPr>
  <p:slideViewPr>
    <p:cSldViewPr snapToGrid="0" snapToObjects="1">
      <p:cViewPr varScale="1">
        <p:scale>
          <a:sx n="85" d="100"/>
          <a:sy n="85" d="100"/>
        </p:scale>
        <p:origin x="9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582DC6A-30AD-B744-9F60-40028E9AA716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F664B3A-B8A8-C54C-9424-E7AE8A2315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0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43" indent="0" algn="ctr">
              <a:buNone/>
              <a:defRPr sz="2000"/>
            </a:lvl2pPr>
            <a:lvl3pPr marL="913720" indent="0" algn="ctr">
              <a:buNone/>
              <a:defRPr sz="1900"/>
            </a:lvl3pPr>
            <a:lvl4pPr marL="1370580" indent="0" algn="ctr">
              <a:buNone/>
              <a:defRPr sz="1600"/>
            </a:lvl4pPr>
            <a:lvl5pPr marL="1827440" indent="0" algn="ctr">
              <a:buNone/>
              <a:defRPr sz="1600"/>
            </a:lvl5pPr>
            <a:lvl6pPr marL="2284318" indent="0" algn="ctr">
              <a:buNone/>
              <a:defRPr sz="1600"/>
            </a:lvl6pPr>
            <a:lvl7pPr marL="2741158" indent="0" algn="ctr">
              <a:buNone/>
              <a:defRPr sz="1600"/>
            </a:lvl7pPr>
            <a:lvl8pPr marL="3198000" indent="0" algn="ctr">
              <a:buNone/>
              <a:defRPr sz="1600"/>
            </a:lvl8pPr>
            <a:lvl9pPr marL="3654843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65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3" y="365165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1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B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247720" y="0"/>
            <a:ext cx="2963333" cy="6858000"/>
            <a:chOff x="6935029" y="1"/>
            <a:chExt cx="2222720" cy="5143499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4"/>
            <p:cNvSpPr/>
            <p:nvPr userDrawn="1"/>
          </p:nvSpPr>
          <p:spPr>
            <a:xfrm>
              <a:off x="7551040" y="1"/>
              <a:ext cx="1606709" cy="85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700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endParaRPr>
            </a:p>
          </p:txBody>
        </p:sp>
      </p:grpSp>
      <p:grpSp>
        <p:nvGrpSpPr>
          <p:cNvPr id="7" name="Gruppierung 6"/>
          <p:cNvGrpSpPr>
            <a:grpSpLocks/>
          </p:cNvGrpSpPr>
          <p:nvPr userDrawn="1"/>
        </p:nvGrpSpPr>
        <p:grpSpPr bwMode="auto">
          <a:xfrm>
            <a:off x="719668" y="6144714"/>
            <a:ext cx="3456517" cy="564257"/>
            <a:chOff x="540000" y="4608000"/>
            <a:chExt cx="2591999" cy="424013"/>
          </a:xfrm>
        </p:grpSpPr>
        <p:pic>
          <p:nvPicPr>
            <p:cNvPr id="8" name="Bild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4615150"/>
              <a:ext cx="569497" cy="38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7"/>
            <p:cNvSpPr>
              <a:spLocks noChangeArrowheads="1"/>
            </p:cNvSpPr>
            <p:nvPr userDrawn="1"/>
          </p:nvSpPr>
          <p:spPr bwMode="auto">
            <a:xfrm>
              <a:off x="1152683" y="4608000"/>
              <a:ext cx="1979316" cy="4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ts val="1067"/>
                </a:lnSpc>
                <a:defRPr/>
              </a:pPr>
              <a:r>
                <a:rPr lang="de-DE" altLang="de-DE" sz="800">
                  <a:solidFill>
                    <a:srgbClr val="7F7F7F"/>
                  </a:solidFill>
                  <a:latin typeface="Lucida Sans" pitchFamily="34" charset="0"/>
                  <a:ea typeface="Lucida Sans" pitchFamily="34" charset="0"/>
                  <a:cs typeface="Lucida Sans" pitchFamily="34" charset="0"/>
                </a:rPr>
                <a:t>The research leading to these results has received funding from the European Union Horizon 2020 under the Grant Agreement number 763899, InnoForESt project, within the Innovation Action.</a:t>
              </a:r>
            </a:p>
          </p:txBody>
        </p:sp>
      </p:grp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7" y="446617"/>
            <a:ext cx="1250951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20000" y="1679997"/>
            <a:ext cx="672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4800000"/>
            <a:ext cx="6720000" cy="65020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rgbClr val="F57C00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15" indent="-239815">
              <a:lnSpc>
                <a:spcPct val="100000"/>
              </a:lnSpc>
              <a:buClr>
                <a:srgbClr val="F57C00"/>
              </a:buClr>
              <a:defRPr sz="2400">
                <a:latin typeface="Ubuntu" charset="0"/>
                <a:ea typeface="Ubuntu" charset="0"/>
                <a:cs typeface="Ubuntu" charset="0"/>
              </a:defRPr>
            </a:lvl2pPr>
            <a:lvl3pPr marL="239815" indent="-239815">
              <a:lnSpc>
                <a:spcPct val="100000"/>
              </a:lnSpc>
              <a:buClr>
                <a:srgbClr val="F57C00"/>
              </a:buClr>
              <a:defRPr sz="2000">
                <a:latin typeface="Ubuntu" charset="0"/>
                <a:ea typeface="Ubuntu" charset="0"/>
                <a:cs typeface="Ubuntu" charset="0"/>
              </a:defRPr>
            </a:lvl3pPr>
            <a:lvl4pPr marL="239815" indent="-239815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4pPr>
            <a:lvl5pPr marL="239815" indent="-239815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4320120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>
              <a:defRPr/>
            </a:pPr>
            <a:fld id="{008A9A7E-912E-447D-BF38-AA31D6AB3AD9}" type="datetime1">
              <a:rPr lang="nl-NL" altLang="de-DE" smtClean="0"/>
              <a:pPr>
                <a:defRPr/>
              </a:pPr>
              <a:t>3-10-2019</a:t>
            </a:fld>
            <a:endParaRPr lang="ro-RO" altLang="de-D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39974" y="6479119"/>
            <a:ext cx="2493433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>
              <a:defRPr/>
            </a:pPr>
            <a:r>
              <a:rPr lang="de-DE" altLang="x-none"/>
              <a:t>Angabe zum Ort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398456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247720" y="0"/>
            <a:ext cx="2963333" cy="6858000"/>
            <a:chOff x="6935029" y="1"/>
            <a:chExt cx="2222720" cy="5143499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7551040" y="1"/>
              <a:ext cx="1606709" cy="85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endParaRPr>
            </a:p>
          </p:txBody>
        </p:sp>
      </p:grpSp>
      <p:grpSp>
        <p:nvGrpSpPr>
          <p:cNvPr id="7" name="Gruppierung 6"/>
          <p:cNvGrpSpPr>
            <a:grpSpLocks/>
          </p:cNvGrpSpPr>
          <p:nvPr userDrawn="1"/>
        </p:nvGrpSpPr>
        <p:grpSpPr bwMode="auto">
          <a:xfrm>
            <a:off x="719668" y="6144725"/>
            <a:ext cx="3456517" cy="564257"/>
            <a:chOff x="540000" y="4608000"/>
            <a:chExt cx="2591999" cy="424013"/>
          </a:xfrm>
        </p:grpSpPr>
        <p:pic>
          <p:nvPicPr>
            <p:cNvPr id="8" name="Bild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4615150"/>
              <a:ext cx="569497" cy="38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>
              <a:spLocks noChangeArrowheads="1"/>
            </p:cNvSpPr>
            <p:nvPr userDrawn="1"/>
          </p:nvSpPr>
          <p:spPr bwMode="auto">
            <a:xfrm>
              <a:off x="1152683" y="4608000"/>
              <a:ext cx="1979316" cy="4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3742" fontAlgn="base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800">
                  <a:solidFill>
                    <a:srgbClr val="7F7F7F"/>
                  </a:solidFill>
                  <a:latin typeface="Lucida Sans" pitchFamily="34" charset="0"/>
                  <a:ea typeface="Lucida Sans" pitchFamily="34" charset="0"/>
                  <a:cs typeface="Lucida Sans" pitchFamily="34" charset="0"/>
                </a:rPr>
                <a:t>The research leading to these results has received funding from the European Union Horizon 2020 under the Grant Agreement number 763899, InnoForESt project, within the Innovation Action.</a:t>
              </a:r>
            </a:p>
          </p:txBody>
        </p:sp>
      </p:grp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5" y="446617"/>
            <a:ext cx="1250951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20000" y="1679997"/>
            <a:ext cx="672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4800000"/>
            <a:ext cx="6720000" cy="65020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rgbClr val="F57C00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39827">
              <a:lnSpc>
                <a:spcPct val="100000"/>
              </a:lnSpc>
              <a:buClr>
                <a:srgbClr val="F57C00"/>
              </a:buClr>
              <a:defRPr sz="2400">
                <a:latin typeface="Ubuntu" charset="0"/>
                <a:ea typeface="Ubuntu" charset="0"/>
                <a:cs typeface="Ubuntu" charset="0"/>
              </a:defRPr>
            </a:lvl2pPr>
            <a:lvl3pPr marL="239827" indent="-239827">
              <a:lnSpc>
                <a:spcPct val="100000"/>
              </a:lnSpc>
              <a:buClr>
                <a:srgbClr val="F57C00"/>
              </a:buClr>
              <a:defRPr sz="2000">
                <a:latin typeface="Ubuntu" charset="0"/>
                <a:ea typeface="Ubuntu" charset="0"/>
                <a:cs typeface="Ubuntu" charset="0"/>
              </a:defRPr>
            </a:lvl3pPr>
            <a:lvl4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4320120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3"/>
          </p:nvPr>
        </p:nvSpPr>
        <p:spPr>
          <a:xfrm>
            <a:off x="6239972" y="6479119"/>
            <a:ext cx="2493433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Ort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FF2D70E3-735A-4202-9CEC-E4D30B937499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None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23167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B5D7D7A9-AE15-4FAD-9429-42D7186A6818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Char char="•"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2409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ext +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hteck 9"/>
          <p:cNvSpPr/>
          <p:nvPr userDrawn="1"/>
        </p:nvSpPr>
        <p:spPr>
          <a:xfrm>
            <a:off x="0" y="38"/>
            <a:ext cx="12192000" cy="10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8"/>
            <a:ext cx="12192000" cy="1056217"/>
          </a:xfrm>
          <a:prstGeom prst="rect">
            <a:avLst/>
          </a:prstGeom>
          <a:solidFill>
            <a:srgbClr val="658F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40639D9F-B9F2-421D-9D9F-B14217E2E64C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72512C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Char char="•"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25.05.18 08:54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7619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90BF07FD-7930-4502-8134-A71F498DFC7B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332359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E8DE38F9-41EA-44F9-96F8-E6DD3E89B7CE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3536857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200189"/>
            <a:ext cx="12192000" cy="5657849"/>
          </a:xfrm>
          <a:prstGeom prst="rect">
            <a:avLst/>
          </a:prstGeom>
          <a:solidFill>
            <a:srgbClr val="658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grpSp>
        <p:nvGrpSpPr>
          <p:cNvPr id="4" name="Gruppierung 3"/>
          <p:cNvGrpSpPr>
            <a:grpSpLocks/>
          </p:cNvGrpSpPr>
          <p:nvPr userDrawn="1"/>
        </p:nvGrpSpPr>
        <p:grpSpPr bwMode="auto">
          <a:xfrm>
            <a:off x="383156" y="4290522"/>
            <a:ext cx="501649" cy="1189567"/>
            <a:chOff x="288000" y="3319456"/>
            <a:chExt cx="374904" cy="891679"/>
          </a:xfrm>
        </p:grpSpPr>
        <p:pic>
          <p:nvPicPr>
            <p:cNvPr id="5" name="Bild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0" y="3319456"/>
              <a:ext cx="374904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Bild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0" y="3836231"/>
              <a:ext cx="374904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056000" y="4320000"/>
            <a:ext cx="6720000" cy="19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39827">
              <a:lnSpc>
                <a:spcPct val="100000"/>
              </a:lnSpc>
              <a:buClr>
                <a:srgbClr val="F57C00"/>
              </a:buClr>
              <a:defRPr sz="24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39827">
              <a:lnSpc>
                <a:spcPct val="100000"/>
              </a:lnSpc>
              <a:buClr>
                <a:srgbClr val="F57C00"/>
              </a:buClr>
              <a:defRPr sz="20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5577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1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61171-E192-4898-A9CA-91465F59FAF2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38F6F-EEE1-4DC1-93C8-5C292A88CD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30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6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720" indent="0">
              <a:buNone/>
              <a:defRPr sz="1900" b="1"/>
            </a:lvl3pPr>
            <a:lvl4pPr marL="1370580" indent="0">
              <a:buNone/>
              <a:defRPr sz="1600" b="1"/>
            </a:lvl4pPr>
            <a:lvl5pPr marL="1827440" indent="0">
              <a:buNone/>
              <a:defRPr sz="1600" b="1"/>
            </a:lvl5pPr>
            <a:lvl6pPr marL="2284318" indent="0">
              <a:buNone/>
              <a:defRPr sz="1600" b="1"/>
            </a:lvl6pPr>
            <a:lvl7pPr marL="2741158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4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720" indent="0">
              <a:buNone/>
              <a:defRPr sz="1900" b="1"/>
            </a:lvl3pPr>
            <a:lvl4pPr marL="1370580" indent="0">
              <a:buNone/>
              <a:defRPr sz="1600" b="1"/>
            </a:lvl4pPr>
            <a:lvl5pPr marL="1827440" indent="0">
              <a:buNone/>
              <a:defRPr sz="1600" b="1"/>
            </a:lvl5pPr>
            <a:lvl6pPr marL="2284318" indent="0">
              <a:buNone/>
              <a:defRPr sz="1600" b="1"/>
            </a:lvl6pPr>
            <a:lvl7pPr marL="2741158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4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5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3" indent="0">
              <a:buNone/>
              <a:defRPr sz="1500"/>
            </a:lvl2pPr>
            <a:lvl3pPr marL="913720" indent="0">
              <a:buNone/>
              <a:defRPr sz="1200"/>
            </a:lvl3pPr>
            <a:lvl4pPr marL="1370580" indent="0">
              <a:buNone/>
              <a:defRPr sz="1100"/>
            </a:lvl4pPr>
            <a:lvl5pPr marL="1827440" indent="0">
              <a:buNone/>
              <a:defRPr sz="1100"/>
            </a:lvl5pPr>
            <a:lvl6pPr marL="2284318" indent="0">
              <a:buNone/>
              <a:defRPr sz="1100"/>
            </a:lvl6pPr>
            <a:lvl7pPr marL="2741158" indent="0">
              <a:buNone/>
              <a:defRPr sz="1100"/>
            </a:lvl7pPr>
            <a:lvl8pPr marL="3198000" indent="0">
              <a:buNone/>
              <a:defRPr sz="1100"/>
            </a:lvl8pPr>
            <a:lvl9pPr marL="3654843" indent="0">
              <a:buNone/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4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43" indent="0">
              <a:buNone/>
              <a:defRPr sz="2800"/>
            </a:lvl2pPr>
            <a:lvl3pPr marL="913720" indent="0">
              <a:buNone/>
              <a:defRPr sz="2400"/>
            </a:lvl3pPr>
            <a:lvl4pPr marL="1370580" indent="0">
              <a:buNone/>
              <a:defRPr sz="2000"/>
            </a:lvl4pPr>
            <a:lvl5pPr marL="1827440" indent="0">
              <a:buNone/>
              <a:defRPr sz="2000"/>
            </a:lvl5pPr>
            <a:lvl6pPr marL="2284318" indent="0">
              <a:buNone/>
              <a:defRPr sz="2000"/>
            </a:lvl6pPr>
            <a:lvl7pPr marL="2741158" indent="0">
              <a:buNone/>
              <a:defRPr sz="2000"/>
            </a:lvl7pPr>
            <a:lvl8pPr marL="3198000" indent="0">
              <a:buNone/>
              <a:defRPr sz="2000"/>
            </a:lvl8pPr>
            <a:lvl9pPr marL="36548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3" indent="0">
              <a:buNone/>
              <a:defRPr sz="1500"/>
            </a:lvl2pPr>
            <a:lvl3pPr marL="913720" indent="0">
              <a:buNone/>
              <a:defRPr sz="1200"/>
            </a:lvl3pPr>
            <a:lvl4pPr marL="1370580" indent="0">
              <a:buNone/>
              <a:defRPr sz="1100"/>
            </a:lvl4pPr>
            <a:lvl5pPr marL="1827440" indent="0">
              <a:buNone/>
              <a:defRPr sz="1100"/>
            </a:lvl5pPr>
            <a:lvl6pPr marL="2284318" indent="0">
              <a:buNone/>
              <a:defRPr sz="1100"/>
            </a:lvl6pPr>
            <a:lvl7pPr marL="2741158" indent="0">
              <a:buNone/>
              <a:defRPr sz="1100"/>
            </a:lvl7pPr>
            <a:lvl8pPr marL="3198000" indent="0">
              <a:buNone/>
              <a:defRPr sz="1100"/>
            </a:lvl8pPr>
            <a:lvl9pPr marL="3654843" indent="0">
              <a:buNone/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80" tIns="45718" rIns="91380" bIns="45718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0" tIns="45718" rIns="91380" bIns="45718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37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0" indent="-228440" algn="l" defTabSz="91372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43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4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/>
  <p:txStyles>
    <p:titleStyle>
      <a:lvl1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609139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1218330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827485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2436658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445" indent="-228445" algn="l" defTabSz="913742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34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theforest.innoforest.e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daktie.innoforest.e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daktie.innoforest.e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habitatbank.innoforest.eu/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habitatbank.innoforest.eu/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ldaktie.innoforest.e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daktie.innoforest.e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lesy.innoforest.e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theforest.innoforest.e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tino.innoforest.e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tino.innoforest.e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theforest.innoforest.e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trentino.innofores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719669" y="1680633"/>
            <a:ext cx="8207763" cy="2786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de-DE" sz="4400" b="1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Workshop</a:t>
            </a:r>
            <a:endParaRPr lang="cs-CZ" altLang="de-DE" sz="4400" b="1" dirty="0" smtClean="0">
              <a:latin typeface="Arial" panose="020B0604020202020204" pitchFamily="34" charset="0"/>
              <a:ea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Inovativní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přístupy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v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lesním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hospodaření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v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severních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Čechách</a:t>
            </a:r>
            <a:r>
              <a:rPr lang="cs-CZ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-  část 2</a:t>
            </a:r>
            <a:endParaRPr lang="en-GB" altLang="de-DE" sz="4400" dirty="0">
              <a:latin typeface="Arial" panose="020B0604020202020204" pitchFamily="34" charset="0"/>
              <a:ea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Jiří Louda, Martin Špaček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9" descr="Výsledok vyh&amp;lcaron;adávania obrázkov pre dopyt Cetip.sk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68" y="391157"/>
            <a:ext cx="77216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32" y="429636"/>
            <a:ext cx="756000" cy="6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30818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Švédsko je pokryté ze 70 % lesy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Jaké hodnoty jsou důležité pro mladou generaci ve vztahu ke švédským lesům?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Švédské lesnické odvětví musí přizpůsobit nové éře a zároveň respektovat různé hodnoty, produkty a služby poskytované švédskými lesy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Partnerům projekt přináší: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Úzký kontakt s mladou generací (důležitými aktéry dlouhodobého hlediska)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Příležitost popsat jejich práci, misi a důležitost lesů v různou interaktivní formou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Universeum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jako komunikační kanál hraje důležitou roli pro budoucí udržitelný rozvoj lesů.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lovetheforest.innoforest.eu/wp-content/uploads/sites/4/slider-sweden-alska-skog_aktivit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31" y="2815792"/>
            <a:ext cx="43227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Milovat les - „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Älska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Skog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“ – Švédsko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82565" y="5707314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https://lovetheforest.innoforest.eu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07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Hodnotové řetězce pro lesnictví a dřevo - Rakousko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346371" cy="4509861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Eisenwurzen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ve středním Rakousku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zapojení nových místních firem zvýší přidanou hodnotu místního certifikovaného dřeva (např. designový nábytek apod.)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Mnoho místních aktérů: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310 000 obyvatel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6 300 zemědělských a lesnických firem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 federální státy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 místních akčních skupin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Několik zemědělských univerzit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eisenwurzen.innoforest.eu/wp-content/uploads/sites/7/slider-austria-firehou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2090330"/>
            <a:ext cx="4555672" cy="28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29501" y="4975207"/>
            <a:ext cx="43172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https://waldaktie.innoforest.eu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48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Hodnotové řetězce pro lesnictví a dřevo - Rakousko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28014" cy="4351338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výzvy: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Ekologické - kůrovec, nemoci, klimatická změna (zvýšená teplota, bouřky) atd.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-ekonomické – turismus, vysoký import levného dřeva, snížená těžba smrků atd.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Dosavadní výsledky: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Soutěž 5 vysokých designových škol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  návrhů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 výstavy, workshopy s truhláři, tiskové konference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eisenwurzen.innoforest.eu/wp-content/uploads/sites/7/slider-austria-langscheidtal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17" y="2337804"/>
            <a:ext cx="4196440" cy="26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94817" y="4975207"/>
            <a:ext cx="43172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</a:t>
            </a:r>
            <a:r>
              <a:rPr lang="cs-CZ" dirty="0" smtClean="0"/>
              <a:t>:</a:t>
            </a: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waldaktie.innoforest.eu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02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Banka stanovišť (Habitat Bank) - Finsko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70814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2/3 země pokrývají lesy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soukromé firmy a jejich ekonomické aktivity snižují biodiverzitu, která je veřejným statkem a užitek z ní mají všichni obyvatelé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94817" y="4975207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https://habitatbank.innoforest.eu</a:t>
            </a:r>
            <a:endParaRPr lang="cs-CZ" dirty="0"/>
          </a:p>
        </p:txBody>
      </p:sp>
      <p:pic>
        <p:nvPicPr>
          <p:cNvPr id="6" name="Picture 2" descr="https://habitatbank.innoforest.eu/wp-content/uploads/sites/6/slide-finland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32" y="196691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1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Banka stanovišť (Habitat Bank) - Finsko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11586" cy="4351338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Návrh řešení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Helsinská Univerzita - vědecká soutěž (2015)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aktéři snižující biodiversitu finančně kompenzují způsobenou ztrátu vlastníkům půdy, kteří jsou schopni biodiversitu chránit nebo obnovit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46232" y="5061950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2"/>
              </a:rPr>
              <a:t>https://habitatbank.innoforest.eu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32" y="1937239"/>
            <a:ext cx="3681412" cy="31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09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Turistické poplatky za uhlíkovou stopu - 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Waldaktie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- 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68786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Severovýchod Německa (Spolková republika Přední Pomořansko)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24 % území pokrývá les (39 % soukromé lesy, 46 % státní, 10 % komunitní)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podpora mimoprodukčních funkcí lesa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Prostředek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zpoplatnění mimoprodukčních funkcí lesa / ukládání uhlíku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aldaktie.innoforest.eu/wp-content/uploads/sites/3/slider-german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47" y="1950583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93193" y="5061950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https://waldaktie.innoforest.eu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3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Turistické poplatky za uhlíkovou stopu - 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Waldaktie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- Německo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nový systém platby za ochranu klimatu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(především) turisté kupují certifikáty jako odpustky za svou uhlíkovou stopu v rámci jejich dovolené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475" y="4232967"/>
            <a:ext cx="7885568" cy="20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259352" y="4810704"/>
            <a:ext cx="1779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platby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49921" y="6302954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https://waldaktie.innoforest.eu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43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Komunitní vlastnictví lesa - Slovensko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68786" cy="435133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Urbár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Hybe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urbár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= družstevní forma), Nízké Tatry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Dlouhá historie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Komunitní vlastnictví ustanoveno Marií Terezií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Dříve živobytí pro nevolníky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Nyní možnost pro ochranu přírody</a:t>
            </a:r>
          </a:p>
          <a:p>
            <a:pPr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naselesy.innoforest.eu/wp-content/uploads/sites/5/Czech_slideshow_480x32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46" y="1999569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249882" y="5073181"/>
            <a:ext cx="43172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</a:t>
            </a:r>
            <a:endParaRPr lang="cs-CZ" dirty="0"/>
          </a:p>
          <a:p>
            <a:r>
              <a:rPr lang="cs-CZ" dirty="0">
                <a:hlinkClick r:id="rId3"/>
              </a:rPr>
              <a:t>https://naselesy.innoforest.eu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24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Komunitní vlastnictví lesa - 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07529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Problémy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současné doby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Cca ½ vlastníků žije mimo území Nízkých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Tater -&gt; sledují krátkodobé cíle, vysoká těžba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dilema: individuální cíle jednotlivců (krátkodobý zisk) versus cíle komunity (dlouhodobě udržitelné hospodářství)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Uhlíkové lesnictví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= platby za uhlíkové hospodaření a zvýšení ukládání uhlíku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67" y="1714500"/>
            <a:ext cx="4820136" cy="33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74315" y="5024194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https://lovetheforest.innoforest.eu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03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Varianty/Scénáře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20000" y="1335505"/>
          <a:ext cx="1126345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154">
                <a:tc>
                  <a:txBody>
                    <a:bodyPr/>
                    <a:lstStyle/>
                    <a:p>
                      <a:r>
                        <a:rPr lang="cs-CZ" dirty="0" smtClean="0"/>
                        <a:t>Platby za ekosystémové služby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Místní zdroje – místní ekonomika – místní i globální přínosy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Státní kompenzace za šetrné hospodaření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54">
                <a:tc>
                  <a:txBody>
                    <a:bodyPr/>
                    <a:lstStyle/>
                    <a:p>
                      <a:r>
                        <a:rPr lang="cs-CZ" dirty="0" smtClean="0"/>
                        <a:t>platí</a:t>
                      </a:r>
                      <a:r>
                        <a:rPr lang="cs-CZ" baseline="0" dirty="0" smtClean="0"/>
                        <a:t> (kupují) soukromé osoby, firmy atd.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podpora regionální ekonomiky; kupující</a:t>
                      </a:r>
                      <a:r>
                        <a:rPr lang="cs-CZ" baseline="0" dirty="0" smtClean="0"/>
                        <a:t> – např. hotely, úřady (nábytek)</a:t>
                      </a:r>
                      <a:r>
                        <a:rPr lang="cs-CZ" dirty="0" smtClean="0"/>
                        <a:t>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poplatky ze strany státu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54">
                <a:tc>
                  <a:txBody>
                    <a:bodyPr/>
                    <a:lstStyle/>
                    <a:p>
                      <a:pPr marL="0" marR="0" indent="0" algn="l" defTabSz="913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platby za definovanou ekosystémovou službu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certifikované dřevo – regionální produkt</a:t>
                      </a:r>
                      <a:r>
                        <a:rPr lang="cs-CZ" baseline="0" dirty="0" smtClean="0"/>
                        <a:t> šetrný k ŽP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kompenzace za udržitelné</a:t>
                      </a:r>
                      <a:r>
                        <a:rPr lang="cs-CZ" baseline="0" dirty="0" smtClean="0"/>
                        <a:t> principy hospodaření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54">
                <a:tc>
                  <a:txBody>
                    <a:bodyPr/>
                    <a:lstStyle/>
                    <a:p>
                      <a:pPr marL="0" marR="0" indent="0" algn="l" defTabSz="913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platby postavené na tržním mechanismu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část z ceny dřeva jde na podporu poskytování</a:t>
                      </a:r>
                      <a:r>
                        <a:rPr lang="cs-CZ" baseline="0" dirty="0" smtClean="0"/>
                        <a:t> 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nevyplácí</a:t>
                      </a:r>
                      <a:r>
                        <a:rPr lang="cs-CZ" baseline="0" dirty="0" smtClean="0"/>
                        <a:t> se plošně, ale „za odměnu“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54">
                <a:tc>
                  <a:txBody>
                    <a:bodyPr/>
                    <a:lstStyle/>
                    <a:p>
                      <a:r>
                        <a:rPr lang="cs-CZ" dirty="0" smtClean="0"/>
                        <a:t>např. prodej uhlíkových</a:t>
                      </a:r>
                      <a:r>
                        <a:rPr lang="cs-CZ" baseline="0" dirty="0" smtClean="0"/>
                        <a:t> odpustků ve formě certifikátů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332127A-BBA6-AF46-AA77-32EAF3AB7096}"/>
              </a:ext>
            </a:extLst>
          </p:cNvPr>
          <p:cNvSpPr/>
          <p:nvPr/>
        </p:nvSpPr>
        <p:spPr>
          <a:xfrm>
            <a:off x="10731951" y="2497891"/>
            <a:ext cx="1068060" cy="2820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de-DE" sz="24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DED8988-3136-AB42-A2BE-CBCA2FDFA459}"/>
              </a:ext>
            </a:extLst>
          </p:cNvPr>
          <p:cNvSpPr txBox="1">
            <a:spLocks/>
          </p:cNvSpPr>
          <p:nvPr/>
        </p:nvSpPr>
        <p:spPr>
          <a:xfrm>
            <a:off x="720000" y="480041"/>
            <a:ext cx="8359832" cy="50788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de-DE" sz="4400" dirty="0" smtClean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Časový harmonogram</a:t>
            </a:r>
            <a:endParaRPr lang="nl-NL" altLang="de-DE" sz="4400" dirty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73130"/>
              </p:ext>
            </p:extLst>
          </p:nvPr>
        </p:nvGraphicFramePr>
        <p:xfrm>
          <a:off x="720000" y="1364091"/>
          <a:ext cx="7016305" cy="445990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87583">
                  <a:extLst>
                    <a:ext uri="{9D8B030D-6E8A-4147-A177-3AD203B41FA5}">
                      <a16:colId xmlns:a16="http://schemas.microsoft.com/office/drawing/2014/main" val="4018857411"/>
                    </a:ext>
                  </a:extLst>
                </a:gridCol>
                <a:gridCol w="6328722">
                  <a:extLst>
                    <a:ext uri="{9D8B030D-6E8A-4147-A177-3AD203B41FA5}">
                      <a16:colId xmlns:a16="http://schemas.microsoft.com/office/drawing/2014/main" val="2802572341"/>
                    </a:ext>
                  </a:extLst>
                </a:gridCol>
              </a:tblGrid>
              <a:tr h="685445">
                <a:tc>
                  <a:txBody>
                    <a:bodyPr/>
                    <a:lstStyle/>
                    <a:p>
                      <a:endParaRPr lang="cs-CZ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noProof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Přivítání a úvodní slovo</a:t>
                      </a:r>
                      <a:endParaRPr lang="cs-CZ" altLang="de-DE" sz="1400" noProof="0" dirty="0">
                        <a:latin typeface="Arial" pitchFamily="34" charset="0"/>
                        <a:ea typeface="Lucida Sans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59190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r>
                        <a:rPr lang="cs-CZ" sz="1400" noProof="0" dirty="0" smtClean="0">
                          <a:latin typeface="Arial" pitchFamily="34" charset="0"/>
                          <a:cs typeface="Arial" pitchFamily="34" charset="0"/>
                        </a:rPr>
                        <a:t>13:10</a:t>
                      </a:r>
                      <a:endParaRPr lang="cs-CZ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altLang="de-DE" sz="1400" b="1" noProof="0" dirty="0" smtClean="0">
                          <a:latin typeface="Arial" pitchFamily="34" charset="0"/>
                          <a:cs typeface="Arial" pitchFamily="34" charset="0"/>
                        </a:rPr>
                        <a:t>Aktivity spolku Čmelák a alternativní formy financování aktivit s přínosem pro přírodu</a:t>
                      </a:r>
                      <a:endParaRPr lang="cs-CZ" altLang="de-DE" sz="1400" noProof="0" dirty="0">
                        <a:latin typeface="Arial" pitchFamily="34" charset="0"/>
                        <a:ea typeface="Lucida Sans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38967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14:15</a:t>
                      </a:r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Přestávka na kávu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8153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14:30</a:t>
                      </a:r>
                      <a:endParaRPr lang="nl-NL" alt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Inovativní</a:t>
                      </a:r>
                      <a:r>
                        <a:rPr lang="cs-CZ" alt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přístupy </a:t>
                      </a:r>
                      <a:r>
                        <a:rPr lang="cs-CZ" altLang="de-DE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 lesním hospodaření – příklady ze zahraničí </a:t>
                      </a:r>
                      <a:endParaRPr lang="en-GB" altLang="de-DE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14:50</a:t>
                      </a:r>
                      <a:endParaRPr lang="nl-NL" alt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Moderovaná</a:t>
                      </a:r>
                      <a:r>
                        <a:rPr lang="cs-CZ" alt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diskuse </a:t>
                      </a:r>
                    </a:p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altLang="de-DE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příležitosti a bariéry pro inovace v lesích severních Čech</a:t>
                      </a:r>
                    </a:p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cs-CZ" altLang="de-DE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potenciálních využitelnost zahraničních přístupů u nás</a:t>
                      </a:r>
                    </a:p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altLang="de-DE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-diskuse </a:t>
                      </a:r>
                      <a:r>
                        <a:rPr lang="cs-CZ" altLang="de-DE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návrhů variant inovací u nás</a:t>
                      </a:r>
                      <a:endParaRPr lang="en-GB" alt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13:00</a:t>
                      </a:r>
                      <a:endParaRPr lang="nl-NL" alt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Odpolední program</a:t>
                      </a:r>
                      <a:endParaRPr lang="en-GB" altLang="de-DE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903" y="2374461"/>
            <a:ext cx="3157658" cy="21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19999" y="1320800"/>
            <a:ext cx="8996655" cy="4439200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79BB42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16 partnerů z 9 zemí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projektu: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pomoci „nastartovat“ transformaci v přístupu k lesům a jimi poskytovaných ekosystémových služeb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podporovat rozvoj inovativních řešení 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podpořit </a:t>
            </a:r>
            <a:r>
              <a:rPr lang="cs-CZ" sz="2400" dirty="0" err="1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mezisektorovou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spolupráci 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diskutovat způsoby financování poskytování ekosystémových služeb v lesích</a:t>
            </a:r>
          </a:p>
          <a:p>
            <a:pPr marL="25286" lvl="3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partneři v ČR a SR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IREAS, Institut pro strukturální politiku, o.p.s.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CETIP, Centrum </a:t>
            </a:r>
            <a:r>
              <a:rPr lang="cs-CZ" sz="2400" dirty="0" err="1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transdisciplinárních</a:t>
            </a: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studií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projektu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InnoForESt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Mimoprodukční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funkce lesa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přínosy, které lidé získávají z ekosystémů (MEA, 2005)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přímé a nepřímé příspěvky ekosystémů k lidskému blahobytu (TEEB, 2010)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 přírodních a společenských věd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skupiny</a:t>
            </a:r>
          </a:p>
          <a:p>
            <a:pPr marL="582727" lvl="4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podpůrné</a:t>
            </a:r>
          </a:p>
          <a:p>
            <a:pPr marL="582727" lvl="4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produkční</a:t>
            </a:r>
          </a:p>
          <a:p>
            <a:pPr marL="582727" lvl="4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regulační</a:t>
            </a:r>
          </a:p>
          <a:p>
            <a:pPr marL="582727" lvl="4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kulturní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Ekosystémové služby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267" y="1237775"/>
            <a:ext cx="4639733" cy="4427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5464232" cy="40800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odklon od principu „znečišťovatel platí“ k principu „uživatel platí“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platby za poskytování konkrétní ES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různá schémata</a:t>
            </a:r>
          </a:p>
          <a:p>
            <a:pPr marL="360363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soukromé</a:t>
            </a:r>
          </a:p>
          <a:p>
            <a:pPr marL="360363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veřejné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funguje v mnoha zemích</a:t>
            </a:r>
          </a:p>
          <a:p>
            <a:pPr marL="444500">
              <a:buFontTx/>
              <a:buChar char="-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Vittel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výsadba lesů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Benátsko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Reverzní aukce Austrálie</a:t>
            </a:r>
          </a:p>
          <a:p>
            <a:pPr marL="444500"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Platby za ekosystémové služby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2" y="1424083"/>
            <a:ext cx="6454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0000" y="2995863"/>
            <a:ext cx="5156855" cy="13158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prostor pro vyjednávání o výši plateb 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rozdíl mezi hodnotou ES a výnosy při standardním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režimu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z odborné literatury na oblast zem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lství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8014926" cy="50788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Princip plateb za ekosystémové služby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55" y="2026200"/>
            <a:ext cx="6546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Podpora lesního 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pastevectví – Itálie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7054"/>
            <a:ext cx="6864927" cy="522398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Provincie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podpora udržitelného lesnictví a mimoprodukčních funkcí lesa alpských lesních pastvin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rozvoj ekonomiky,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ochrana životního prostředí,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zachování biodiverzity,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snížení rizika a dopadů přírodních katastrof.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Původně jiné plány, nyní reakce na silnou bouři „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“ z roku 2018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Bouře poškodila 5 % lesních porostů (2,8 mil. m</a:t>
            </a:r>
            <a:r>
              <a:rPr 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Snížilo se poskytování lesních ekosystémových služeb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Snížený blahobyt místní komunity</a:t>
            </a:r>
          </a:p>
        </p:txBody>
      </p:sp>
      <p:pic>
        <p:nvPicPr>
          <p:cNvPr id="4" name="Picture 2" descr="https://2019.innoforest.eu/wp-content/uploads/slide-ital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68" y="2402760"/>
            <a:ext cx="431729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96868" y="5282760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https://trentino.innoforest.eu/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8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4"/>
            <a:ext cx="6863481" cy="475478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témata: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nedostatek lokálních kapacit - obchodní management, koordinace, odměny pro pily zpracovávající dřevo z lesních porostů zasažených bouří 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Zotavení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obnova travních pastvin v lesních porostech zasažených bouří, stabilizace svahů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Turismus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ekoturistika podporovaná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Trentino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Marketingem; zvýšení turistické daně na podporu obnovy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Zhodnocení místních produktů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půjčky na záchranu dřeva vhodného pro hudební nástroje, skupinové financování (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crowdfunding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značení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Odborná podpora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školení lesních vlastníků 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hospodářu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bezplatné kurzy pro řemeslníky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2019.innoforest.eu/wp-content/uploads/slide-ital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82" y="2294739"/>
            <a:ext cx="43172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Podpora lesního pastevectví – 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Itálie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96868" y="5282760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https://trentino.innoforest.eu/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1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Milovat les - „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Älska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Skog</a:t>
            </a:r>
            <a:r>
              <a:rPr lang="cs-CZ" sz="3200" dirty="0">
                <a:solidFill>
                  <a:srgbClr val="658F2D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“ – Švédsko</a:t>
            </a:r>
            <a:endParaRPr lang="cs-CZ" sz="3200" dirty="0">
              <a:solidFill>
                <a:srgbClr val="658F2D"/>
              </a:solidFill>
              <a:latin typeface="Arial" panose="020B0604020202020204" pitchFamily="34" charset="0"/>
              <a:ea typeface="Lucida Sans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Vědecké centrum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Universeum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Gothenburgu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 o švédských lesích se zapojením širší skupiny aktérů: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lesní hospodářství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výzkumníci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občanská společnost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politici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Soutěž pro základní školy: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Vize a nápady o lesích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Budoucí využití lesních zdrojů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stakeholderům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lovetheforest.innoforest.eu/wp-content/uploads/sites/4/slider-sweden-alska-skog_vinnare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39" y="2782967"/>
            <a:ext cx="43227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66236" y="5674656"/>
            <a:ext cx="431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https://lovetheforest.innoforest.eu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69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 für alle Folie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lnSpc>
            <a:spcPts val="2400"/>
          </a:lnSpc>
          <a:defRPr sz="2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973</Words>
  <Application>Microsoft Office PowerPoint</Application>
  <PresentationFormat>Širokoúhlá obrazovka</PresentationFormat>
  <Paragraphs>178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Trebuchet MS</vt:lpstr>
      <vt:lpstr>Ubuntu</vt:lpstr>
      <vt:lpstr>Office-Design</vt:lpstr>
      <vt:lpstr>1_Master für alle Folien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Podpora lesního pastevectví – Itálie</vt:lpstr>
      <vt:lpstr>Podpora lesního pastevectví – Itálie</vt:lpstr>
      <vt:lpstr>Milovat les - „Älska Skog“ – Švédsko</vt:lpstr>
      <vt:lpstr>Milovat les - „Älska Skog“ – Švédsko</vt:lpstr>
      <vt:lpstr>Hodnotové řetězce pro lesnictví a dřevo - Rakousko</vt:lpstr>
      <vt:lpstr>Hodnotové řetězce pro lesnictví a dřevo - Rakousko</vt:lpstr>
      <vt:lpstr>Banka stanovišť (Habitat Bank) - Finsko</vt:lpstr>
      <vt:lpstr>Banka stanovišť (Habitat Bank) - Finsko</vt:lpstr>
      <vt:lpstr>Turistické poplatky za uhlíkovou stopu - Waldaktie - Německo</vt:lpstr>
      <vt:lpstr>Turistické poplatky za uhlíkovou stopu - Waldaktie - Německo</vt:lpstr>
      <vt:lpstr>Komunitní vlastnictví lesa - Slovensko</vt:lpstr>
      <vt:lpstr>Komunitní vlastnictví lesa - Slovensko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Lasse Loft</dc:creator>
  <cp:lastModifiedBy>Jiří Louda</cp:lastModifiedBy>
  <cp:revision>1289</cp:revision>
  <cp:lastPrinted>2018-06-28T07:36:57Z</cp:lastPrinted>
  <dcterms:created xsi:type="dcterms:W3CDTF">2018-05-24T06:26:20Z</dcterms:created>
  <dcterms:modified xsi:type="dcterms:W3CDTF">2019-10-03T10:43:48Z</dcterms:modified>
</cp:coreProperties>
</file>