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9"/>
  </p:notesMasterIdLst>
  <p:sldIdLst>
    <p:sldId id="273" r:id="rId3"/>
    <p:sldId id="371" r:id="rId4"/>
    <p:sldId id="372" r:id="rId5"/>
    <p:sldId id="373" r:id="rId6"/>
    <p:sldId id="375" r:id="rId7"/>
    <p:sldId id="376" r:id="rId8"/>
  </p:sldIdLst>
  <p:sldSz cx="12192000" cy="6858000"/>
  <p:notesSz cx="6888163" cy="10018713"/>
  <p:defaultTextStyle>
    <a:defPPr>
      <a:defRPr lang="de-DE"/>
    </a:defPPr>
    <a:lvl1pPr marL="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oft" initials="LL" lastIdx="3" clrIdx="0">
    <p:extLst/>
  </p:cmAuthor>
  <p:cmAuthor id="2" name="Lasse Loft" initials="LL [2]" lastIdx="1" clrIdx="1">
    <p:extLst/>
  </p:cmAuthor>
  <p:cmAuthor id="3" name="Lasse Loft" initials="LL [3]" lastIdx="1" clrIdx="2">
    <p:extLst/>
  </p:cmAuthor>
  <p:cmAuthor id="4" name="Peter Stegmaier (UT)" initials="ps" lastIdx="1" clrIdx="3">
    <p:extLst/>
  </p:cmAuthor>
  <p:cmAuthor id="5" name="Ewert Aukes" initials="EA" lastIdx="3" clrIdx="4">
    <p:extLst>
      <p:ext uri="{19B8F6BF-5375-455C-9EA6-DF929625EA0E}">
        <p15:presenceInfo xmlns:p15="http://schemas.microsoft.com/office/powerpoint/2012/main" userId="Ewert Auk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78"/>
    <p:restoredTop sz="96291"/>
  </p:normalViewPr>
  <p:slideViewPr>
    <p:cSldViewPr snapToGrid="0" snapToObjects="1">
      <p:cViewPr varScale="1">
        <p:scale>
          <a:sx n="85" d="100"/>
          <a:sy n="85" d="100"/>
        </p:scale>
        <p:origin x="9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582DC6A-30AD-B744-9F60-40028E9AA716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F664B3A-B8A8-C54C-9424-E7AE8A2315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0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43" indent="0" algn="ctr">
              <a:buNone/>
              <a:defRPr sz="2000"/>
            </a:lvl2pPr>
            <a:lvl3pPr marL="913720" indent="0" algn="ctr">
              <a:buNone/>
              <a:defRPr sz="1900"/>
            </a:lvl3pPr>
            <a:lvl4pPr marL="1370580" indent="0" algn="ctr">
              <a:buNone/>
              <a:defRPr sz="1600"/>
            </a:lvl4pPr>
            <a:lvl5pPr marL="1827440" indent="0" algn="ctr">
              <a:buNone/>
              <a:defRPr sz="1600"/>
            </a:lvl5pPr>
            <a:lvl6pPr marL="2284318" indent="0" algn="ctr">
              <a:buNone/>
              <a:defRPr sz="1600"/>
            </a:lvl6pPr>
            <a:lvl7pPr marL="2741158" indent="0" algn="ctr">
              <a:buNone/>
              <a:defRPr sz="1600"/>
            </a:lvl7pPr>
            <a:lvl8pPr marL="3198000" indent="0" algn="ctr">
              <a:buNone/>
              <a:defRPr sz="1600"/>
            </a:lvl8pPr>
            <a:lvl9pPr marL="3654843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65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3" y="365165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1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B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247720" y="0"/>
            <a:ext cx="2963333" cy="6858000"/>
            <a:chOff x="6935029" y="1"/>
            <a:chExt cx="2222720" cy="5143499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4"/>
            <p:cNvSpPr/>
            <p:nvPr userDrawn="1"/>
          </p:nvSpPr>
          <p:spPr>
            <a:xfrm>
              <a:off x="7551040" y="1"/>
              <a:ext cx="1606709" cy="85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700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endParaRPr>
            </a:p>
          </p:txBody>
        </p:sp>
      </p:grpSp>
      <p:grpSp>
        <p:nvGrpSpPr>
          <p:cNvPr id="7" name="Gruppierung 6"/>
          <p:cNvGrpSpPr>
            <a:grpSpLocks/>
          </p:cNvGrpSpPr>
          <p:nvPr userDrawn="1"/>
        </p:nvGrpSpPr>
        <p:grpSpPr bwMode="auto">
          <a:xfrm>
            <a:off x="719668" y="6144714"/>
            <a:ext cx="3456517" cy="564257"/>
            <a:chOff x="540000" y="4608000"/>
            <a:chExt cx="2591999" cy="424013"/>
          </a:xfrm>
        </p:grpSpPr>
        <p:pic>
          <p:nvPicPr>
            <p:cNvPr id="8" name="Bild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4615150"/>
              <a:ext cx="569497" cy="38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7"/>
            <p:cNvSpPr>
              <a:spLocks noChangeArrowheads="1"/>
            </p:cNvSpPr>
            <p:nvPr userDrawn="1"/>
          </p:nvSpPr>
          <p:spPr bwMode="auto">
            <a:xfrm>
              <a:off x="1152683" y="4608000"/>
              <a:ext cx="1979316" cy="4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ts val="1067"/>
                </a:lnSpc>
                <a:defRPr/>
              </a:pPr>
              <a:r>
                <a:rPr lang="de-DE" altLang="de-DE" sz="800">
                  <a:solidFill>
                    <a:srgbClr val="7F7F7F"/>
                  </a:solidFill>
                  <a:latin typeface="Lucida Sans" pitchFamily="34" charset="0"/>
                  <a:ea typeface="Lucida Sans" pitchFamily="34" charset="0"/>
                  <a:cs typeface="Lucida Sans" pitchFamily="34" charset="0"/>
                </a:rPr>
                <a:t>The research leading to these results has received funding from the European Union Horizon 2020 under the Grant Agreement number 763899, InnoForESt project, within the Innovation Action.</a:t>
              </a:r>
            </a:p>
          </p:txBody>
        </p:sp>
      </p:grp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7" y="446617"/>
            <a:ext cx="1250951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20000" y="1679997"/>
            <a:ext cx="672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4800000"/>
            <a:ext cx="6720000" cy="65020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rgbClr val="F57C00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15" indent="-239815">
              <a:lnSpc>
                <a:spcPct val="100000"/>
              </a:lnSpc>
              <a:buClr>
                <a:srgbClr val="F57C00"/>
              </a:buClr>
              <a:defRPr sz="2400">
                <a:latin typeface="Ubuntu" charset="0"/>
                <a:ea typeface="Ubuntu" charset="0"/>
                <a:cs typeface="Ubuntu" charset="0"/>
              </a:defRPr>
            </a:lvl2pPr>
            <a:lvl3pPr marL="239815" indent="-239815">
              <a:lnSpc>
                <a:spcPct val="100000"/>
              </a:lnSpc>
              <a:buClr>
                <a:srgbClr val="F57C00"/>
              </a:buClr>
              <a:defRPr sz="2000">
                <a:latin typeface="Ubuntu" charset="0"/>
                <a:ea typeface="Ubuntu" charset="0"/>
                <a:cs typeface="Ubuntu" charset="0"/>
              </a:defRPr>
            </a:lvl3pPr>
            <a:lvl4pPr marL="239815" indent="-239815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4pPr>
            <a:lvl5pPr marL="239815" indent="-239815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4320120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>
              <a:defRPr/>
            </a:pPr>
            <a:fld id="{008A9A7E-912E-447D-BF38-AA31D6AB3AD9}" type="datetime1">
              <a:rPr lang="nl-NL" altLang="de-DE" smtClean="0"/>
              <a:pPr>
                <a:defRPr/>
              </a:pPr>
              <a:t>3-10-2019</a:t>
            </a:fld>
            <a:endParaRPr lang="ro-RO" altLang="de-D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39974" y="6479119"/>
            <a:ext cx="2493433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>
              <a:defRPr/>
            </a:pPr>
            <a:r>
              <a:rPr lang="de-DE" altLang="x-none"/>
              <a:t>Angabe zum Ort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398456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247720" y="0"/>
            <a:ext cx="2963333" cy="6858000"/>
            <a:chOff x="6935029" y="1"/>
            <a:chExt cx="2222720" cy="5143499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7551040" y="1"/>
              <a:ext cx="1606709" cy="85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endParaRPr>
            </a:p>
          </p:txBody>
        </p:sp>
      </p:grpSp>
      <p:grpSp>
        <p:nvGrpSpPr>
          <p:cNvPr id="7" name="Gruppierung 6"/>
          <p:cNvGrpSpPr>
            <a:grpSpLocks/>
          </p:cNvGrpSpPr>
          <p:nvPr userDrawn="1"/>
        </p:nvGrpSpPr>
        <p:grpSpPr bwMode="auto">
          <a:xfrm>
            <a:off x="719668" y="6144725"/>
            <a:ext cx="3456517" cy="564257"/>
            <a:chOff x="540000" y="4608000"/>
            <a:chExt cx="2591999" cy="424013"/>
          </a:xfrm>
        </p:grpSpPr>
        <p:pic>
          <p:nvPicPr>
            <p:cNvPr id="8" name="Bild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4615150"/>
              <a:ext cx="569497" cy="38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>
              <a:spLocks noChangeArrowheads="1"/>
            </p:cNvSpPr>
            <p:nvPr userDrawn="1"/>
          </p:nvSpPr>
          <p:spPr bwMode="auto">
            <a:xfrm>
              <a:off x="1152683" y="4608000"/>
              <a:ext cx="1979316" cy="4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3742" fontAlgn="base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de-DE" sz="800">
                  <a:solidFill>
                    <a:srgbClr val="7F7F7F"/>
                  </a:solidFill>
                  <a:latin typeface="Lucida Sans" pitchFamily="34" charset="0"/>
                  <a:ea typeface="Lucida Sans" pitchFamily="34" charset="0"/>
                  <a:cs typeface="Lucida Sans" pitchFamily="34" charset="0"/>
                </a:rPr>
                <a:t>The research leading to these results has received funding from the European Union Horizon 2020 under the Grant Agreement number 763899, InnoForESt project, within the Innovation Action.</a:t>
              </a:r>
            </a:p>
          </p:txBody>
        </p:sp>
      </p:grp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5" y="446617"/>
            <a:ext cx="1250951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20000" y="1679997"/>
            <a:ext cx="672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000" y="4800000"/>
            <a:ext cx="6720000" cy="65020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rgbClr val="F57C00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39827">
              <a:lnSpc>
                <a:spcPct val="100000"/>
              </a:lnSpc>
              <a:buClr>
                <a:srgbClr val="F57C00"/>
              </a:buClr>
              <a:defRPr sz="2400">
                <a:latin typeface="Ubuntu" charset="0"/>
                <a:ea typeface="Ubuntu" charset="0"/>
                <a:cs typeface="Ubuntu" charset="0"/>
              </a:defRPr>
            </a:lvl2pPr>
            <a:lvl3pPr marL="239827" indent="-239827">
              <a:lnSpc>
                <a:spcPct val="100000"/>
              </a:lnSpc>
              <a:buClr>
                <a:srgbClr val="F57C00"/>
              </a:buClr>
              <a:defRPr sz="2000">
                <a:latin typeface="Ubuntu" charset="0"/>
                <a:ea typeface="Ubuntu" charset="0"/>
                <a:cs typeface="Ubuntu" charset="0"/>
              </a:defRPr>
            </a:lvl3pPr>
            <a:lvl4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4320120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3"/>
          </p:nvPr>
        </p:nvSpPr>
        <p:spPr>
          <a:xfrm>
            <a:off x="6239972" y="6479119"/>
            <a:ext cx="2493433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Ort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FF2D70E3-735A-4202-9CEC-E4D30B937499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None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None/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23167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B5D7D7A9-AE15-4FAD-9429-42D7186A6818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Char char="•"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2409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ext +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hteck 9"/>
          <p:cNvSpPr/>
          <p:nvPr userDrawn="1"/>
        </p:nvSpPr>
        <p:spPr>
          <a:xfrm>
            <a:off x="0" y="38"/>
            <a:ext cx="12192000" cy="10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8"/>
            <a:ext cx="12192000" cy="1056217"/>
          </a:xfrm>
          <a:prstGeom prst="rect">
            <a:avLst/>
          </a:prstGeom>
          <a:solidFill>
            <a:srgbClr val="658F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40639D9F-B9F2-421D-9D9F-B14217E2E64C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72512C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buFont typeface="Arial" charset="0"/>
              <a:buChar char="•"/>
              <a:tabLst/>
              <a:defRPr sz="2400"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21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9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45359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57C00"/>
              </a:buClr>
              <a:tabLst/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25.05.18 08:54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47619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5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90BF07FD-7930-4502-8134-A71F498DFC7B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332359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2"/>
          <p:cNvGrpSpPr>
            <a:grpSpLocks/>
          </p:cNvGrpSpPr>
          <p:nvPr userDrawn="1"/>
        </p:nvGrpSpPr>
        <p:grpSpPr bwMode="auto">
          <a:xfrm>
            <a:off x="9163052" y="1229784"/>
            <a:ext cx="3028949" cy="5628216"/>
            <a:chOff x="6872140" y="922020"/>
            <a:chExt cx="2271860" cy="4221480"/>
          </a:xfrm>
        </p:grpSpPr>
        <p:pic>
          <p:nvPicPr>
            <p:cNvPr id="6" name="Bild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29" y="922020"/>
              <a:ext cx="2208970" cy="422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 userDrawn="1"/>
          </p:nvSpPr>
          <p:spPr>
            <a:xfrm>
              <a:off x="6872140" y="923607"/>
              <a:ext cx="1055756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899509" y="923607"/>
              <a:ext cx="244491" cy="421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154733" y="923607"/>
              <a:ext cx="1876547" cy="679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64651" y="6479119"/>
            <a:ext cx="2400300" cy="241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defTabSz="913742" fontAlgn="base">
              <a:spcBef>
                <a:spcPct val="0"/>
              </a:spcBef>
              <a:spcAft>
                <a:spcPct val="0"/>
              </a:spcAft>
              <a:defRPr/>
            </a:pPr>
            <a:fld id="{E8DE38F9-41EA-44F9-96F8-E6DD3E89B7CE}" type="slidenum">
              <a:rPr lang="de-DE" altLang="de-DE" smtClean="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pPr algn="r" defTabSz="91374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7F7F7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720000" y="1680000"/>
            <a:ext cx="6720000" cy="40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6720000" cy="50788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00301" y="6479119"/>
            <a:ext cx="5759451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defTabSz="913742">
              <a:defRPr/>
            </a:pPr>
            <a:r>
              <a:rPr lang="de-DE" altLang="x-none">
                <a:solidFill>
                  <a:prstClr val="white">
                    <a:lumMod val="50000"/>
                  </a:prstClr>
                </a:solidFill>
              </a:rPr>
              <a:t>Titel des Vortrags</a:t>
            </a:r>
            <a:endParaRPr lang="de-DE" altLang="x-non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719668" y="6479119"/>
            <a:ext cx="143933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7F7F7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defRPr>
            </a:lvl1pPr>
          </a:lstStyle>
          <a:p>
            <a:pPr defTabSz="9137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/>
              <a:t>25. Mai 2018</a:t>
            </a:r>
            <a:endParaRPr lang="ro-RO" altLang="de-DE"/>
          </a:p>
        </p:txBody>
      </p:sp>
    </p:spTree>
    <p:extLst>
      <p:ext uri="{BB962C8B-B14F-4D97-AF65-F5344CB8AC3E}">
        <p14:creationId xmlns:p14="http://schemas.microsoft.com/office/powerpoint/2010/main" val="3536857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200189"/>
            <a:ext cx="12192000" cy="5657849"/>
          </a:xfrm>
          <a:prstGeom prst="rect">
            <a:avLst/>
          </a:prstGeom>
          <a:solidFill>
            <a:srgbClr val="658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>
            <a:lvl1pPr>
              <a:defRPr sz="13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3742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FFFFFF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</p:txBody>
      </p:sp>
      <p:grpSp>
        <p:nvGrpSpPr>
          <p:cNvPr id="4" name="Gruppierung 3"/>
          <p:cNvGrpSpPr>
            <a:grpSpLocks/>
          </p:cNvGrpSpPr>
          <p:nvPr userDrawn="1"/>
        </p:nvGrpSpPr>
        <p:grpSpPr bwMode="auto">
          <a:xfrm>
            <a:off x="383156" y="4290522"/>
            <a:ext cx="501649" cy="1189567"/>
            <a:chOff x="288000" y="3319456"/>
            <a:chExt cx="374904" cy="891679"/>
          </a:xfrm>
        </p:grpSpPr>
        <p:pic>
          <p:nvPicPr>
            <p:cNvPr id="5" name="Bild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0" y="3319456"/>
              <a:ext cx="374904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Bild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0" y="3836231"/>
              <a:ext cx="374904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056000" y="4320000"/>
            <a:ext cx="6720000" cy="19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32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39827" indent="-239827">
              <a:lnSpc>
                <a:spcPct val="100000"/>
              </a:lnSpc>
              <a:buClr>
                <a:srgbClr val="F57C00"/>
              </a:buClr>
              <a:defRPr sz="2400">
                <a:latin typeface="Lucida Sans" charset="0"/>
                <a:ea typeface="Lucida Sans" charset="0"/>
                <a:cs typeface="Lucida Sans" charset="0"/>
              </a:defRPr>
            </a:lvl2pPr>
            <a:lvl3pPr marL="239827" indent="-239827">
              <a:lnSpc>
                <a:spcPct val="100000"/>
              </a:lnSpc>
              <a:buClr>
                <a:srgbClr val="F57C00"/>
              </a:buClr>
              <a:defRPr sz="2000">
                <a:latin typeface="Lucida Sans" charset="0"/>
                <a:ea typeface="Lucida Sans" charset="0"/>
                <a:cs typeface="Lucida Sans" charset="0"/>
              </a:defRPr>
            </a:lvl3pPr>
            <a:lvl4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Lucida Sans" charset="0"/>
                <a:ea typeface="Lucida Sans" charset="0"/>
                <a:cs typeface="Lucida Sans" charset="0"/>
              </a:defRPr>
            </a:lvl4pPr>
            <a:lvl5pPr marL="239827" indent="-239827">
              <a:lnSpc>
                <a:spcPct val="100000"/>
              </a:lnSpc>
              <a:buClr>
                <a:srgbClr val="F57C00"/>
              </a:buClr>
              <a:defRPr sz="1600"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5577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6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720" indent="0">
              <a:buNone/>
              <a:defRPr sz="1900" b="1"/>
            </a:lvl3pPr>
            <a:lvl4pPr marL="1370580" indent="0">
              <a:buNone/>
              <a:defRPr sz="1600" b="1"/>
            </a:lvl4pPr>
            <a:lvl5pPr marL="1827440" indent="0">
              <a:buNone/>
              <a:defRPr sz="1600" b="1"/>
            </a:lvl5pPr>
            <a:lvl6pPr marL="2284318" indent="0">
              <a:buNone/>
              <a:defRPr sz="1600" b="1"/>
            </a:lvl6pPr>
            <a:lvl7pPr marL="2741158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4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720" indent="0">
              <a:buNone/>
              <a:defRPr sz="1900" b="1"/>
            </a:lvl3pPr>
            <a:lvl4pPr marL="1370580" indent="0">
              <a:buNone/>
              <a:defRPr sz="1600" b="1"/>
            </a:lvl4pPr>
            <a:lvl5pPr marL="1827440" indent="0">
              <a:buNone/>
              <a:defRPr sz="1600" b="1"/>
            </a:lvl5pPr>
            <a:lvl6pPr marL="2284318" indent="0">
              <a:buNone/>
              <a:defRPr sz="1600" b="1"/>
            </a:lvl6pPr>
            <a:lvl7pPr marL="2741158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4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5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3" indent="0">
              <a:buNone/>
              <a:defRPr sz="1500"/>
            </a:lvl2pPr>
            <a:lvl3pPr marL="913720" indent="0">
              <a:buNone/>
              <a:defRPr sz="1200"/>
            </a:lvl3pPr>
            <a:lvl4pPr marL="1370580" indent="0">
              <a:buNone/>
              <a:defRPr sz="1100"/>
            </a:lvl4pPr>
            <a:lvl5pPr marL="1827440" indent="0">
              <a:buNone/>
              <a:defRPr sz="1100"/>
            </a:lvl5pPr>
            <a:lvl6pPr marL="2284318" indent="0">
              <a:buNone/>
              <a:defRPr sz="1100"/>
            </a:lvl6pPr>
            <a:lvl7pPr marL="2741158" indent="0">
              <a:buNone/>
              <a:defRPr sz="1100"/>
            </a:lvl7pPr>
            <a:lvl8pPr marL="3198000" indent="0">
              <a:buNone/>
              <a:defRPr sz="1100"/>
            </a:lvl8pPr>
            <a:lvl9pPr marL="3654843" indent="0">
              <a:buNone/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4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43" indent="0">
              <a:buNone/>
              <a:defRPr sz="2800"/>
            </a:lvl2pPr>
            <a:lvl3pPr marL="913720" indent="0">
              <a:buNone/>
              <a:defRPr sz="2400"/>
            </a:lvl3pPr>
            <a:lvl4pPr marL="1370580" indent="0">
              <a:buNone/>
              <a:defRPr sz="2000"/>
            </a:lvl4pPr>
            <a:lvl5pPr marL="1827440" indent="0">
              <a:buNone/>
              <a:defRPr sz="2000"/>
            </a:lvl5pPr>
            <a:lvl6pPr marL="2284318" indent="0">
              <a:buNone/>
              <a:defRPr sz="2000"/>
            </a:lvl6pPr>
            <a:lvl7pPr marL="2741158" indent="0">
              <a:buNone/>
              <a:defRPr sz="2000"/>
            </a:lvl7pPr>
            <a:lvl8pPr marL="3198000" indent="0">
              <a:buNone/>
              <a:defRPr sz="2000"/>
            </a:lvl8pPr>
            <a:lvl9pPr marL="36548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3" indent="0">
              <a:buNone/>
              <a:defRPr sz="1500"/>
            </a:lvl2pPr>
            <a:lvl3pPr marL="913720" indent="0">
              <a:buNone/>
              <a:defRPr sz="1200"/>
            </a:lvl3pPr>
            <a:lvl4pPr marL="1370580" indent="0">
              <a:buNone/>
              <a:defRPr sz="1100"/>
            </a:lvl4pPr>
            <a:lvl5pPr marL="1827440" indent="0">
              <a:buNone/>
              <a:defRPr sz="1100"/>
            </a:lvl5pPr>
            <a:lvl6pPr marL="2284318" indent="0">
              <a:buNone/>
              <a:defRPr sz="1100"/>
            </a:lvl6pPr>
            <a:lvl7pPr marL="2741158" indent="0">
              <a:buNone/>
              <a:defRPr sz="1100"/>
            </a:lvl7pPr>
            <a:lvl8pPr marL="3198000" indent="0">
              <a:buNone/>
              <a:defRPr sz="1100"/>
            </a:lvl8pPr>
            <a:lvl9pPr marL="3654843" indent="0">
              <a:buNone/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80" tIns="45718" rIns="91380" bIns="45718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0" tIns="45718" rIns="91380" bIns="45718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56BD-D2A3-1E49-95E9-CA37C1687718}" type="datetimeFigureOut">
              <a:rPr lang="en-GB" smtClean="0"/>
              <a:pPr/>
              <a:t>03/10/2019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80" tIns="45718" rIns="9138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3A34-CEDA-C24C-ABC2-D1F22DE9A6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37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0" indent="-228440" algn="l" defTabSz="91372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43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40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8" indent="-228440" algn="l" defTabSz="91372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84" y="446617"/>
            <a:ext cx="1250949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/>
  <p:txStyles>
    <p:titleStyle>
      <a:lvl1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defTabSz="91374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609139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1218330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827485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2436658" algn="l" defTabSz="913742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445" indent="-228445" algn="l" defTabSz="913742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34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719669" y="1680633"/>
            <a:ext cx="8207763" cy="2786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de-DE" sz="4400" b="1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Workshop</a:t>
            </a:r>
            <a:endParaRPr lang="cs-CZ" altLang="de-DE" sz="4400" b="1" dirty="0" smtClean="0">
              <a:latin typeface="Arial" panose="020B0604020202020204" pitchFamily="34" charset="0"/>
              <a:ea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Inovativní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přístupy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v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lesním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hospodaření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v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severních</a:t>
            </a:r>
            <a:r>
              <a:rPr lang="en-GB" altLang="de-DE" sz="4400" dirty="0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4400" dirty="0" err="1" smtClean="0"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Čechách</a:t>
            </a:r>
            <a:endParaRPr lang="en-GB" altLang="de-DE" sz="4400" dirty="0">
              <a:latin typeface="Arial" panose="020B0604020202020204" pitchFamily="34" charset="0"/>
              <a:ea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Jiří Louda, Martin Špaček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9" descr="Výsledok vyh&amp;lcaron;adávania obrázkov pre dopyt Cetip.sk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68" y="391157"/>
            <a:ext cx="77216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32" y="429636"/>
            <a:ext cx="756000" cy="6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332127A-BBA6-AF46-AA77-32EAF3AB7096}"/>
              </a:ext>
            </a:extLst>
          </p:cNvPr>
          <p:cNvSpPr/>
          <p:nvPr/>
        </p:nvSpPr>
        <p:spPr>
          <a:xfrm>
            <a:off x="10731951" y="2497891"/>
            <a:ext cx="1068060" cy="2820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de-DE" sz="24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DED8988-3136-AB42-A2BE-CBCA2FDFA459}"/>
              </a:ext>
            </a:extLst>
          </p:cNvPr>
          <p:cNvSpPr txBox="1">
            <a:spLocks/>
          </p:cNvSpPr>
          <p:nvPr/>
        </p:nvSpPr>
        <p:spPr>
          <a:xfrm>
            <a:off x="720000" y="480041"/>
            <a:ext cx="8359832" cy="50788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200" kern="1200">
                <a:solidFill>
                  <a:srgbClr val="658F2D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de-DE" dirty="0">
                <a:latin typeface="Arial" panose="020B0604020202020204" pitchFamily="34" charset="0"/>
                <a:cs typeface="Arial" panose="020B0604020202020204" pitchFamily="34" charset="0"/>
              </a:rPr>
              <a:t>Časový harmonogram</a:t>
            </a:r>
            <a:endParaRPr lang="nl-NL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43848"/>
              </p:ext>
            </p:extLst>
          </p:nvPr>
        </p:nvGraphicFramePr>
        <p:xfrm>
          <a:off x="720000" y="1364091"/>
          <a:ext cx="7869818" cy="39366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71225">
                  <a:extLst>
                    <a:ext uri="{9D8B030D-6E8A-4147-A177-3AD203B41FA5}">
                      <a16:colId xmlns:a16="http://schemas.microsoft.com/office/drawing/2014/main" val="4018857411"/>
                    </a:ext>
                  </a:extLst>
                </a:gridCol>
                <a:gridCol w="7098593">
                  <a:extLst>
                    <a:ext uri="{9D8B030D-6E8A-4147-A177-3AD203B41FA5}">
                      <a16:colId xmlns:a16="http://schemas.microsoft.com/office/drawing/2014/main" val="2802572341"/>
                    </a:ext>
                  </a:extLst>
                </a:gridCol>
              </a:tblGrid>
              <a:tr h="685445">
                <a:tc>
                  <a:txBody>
                    <a:bodyPr/>
                    <a:lstStyle/>
                    <a:p>
                      <a:endParaRPr lang="nl-NL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dirty="0" smtClean="0">
                          <a:latin typeface="+mn-lt"/>
                          <a:ea typeface="+mn-ea"/>
                          <a:cs typeface="Arial" pitchFamily="34" charset="0"/>
                        </a:rPr>
                        <a:t>Zahájení (stručné</a:t>
                      </a:r>
                      <a:r>
                        <a:rPr lang="cs-CZ" altLang="de-DE" sz="1800" baseline="0" dirty="0" smtClean="0">
                          <a:latin typeface="+mn-lt"/>
                          <a:ea typeface="+mn-ea"/>
                          <a:cs typeface="Arial" pitchFamily="34" charset="0"/>
                        </a:rPr>
                        <a:t> představení projektu, </a:t>
                      </a:r>
                      <a:r>
                        <a:rPr lang="cs-CZ" altLang="de-DE" sz="1800" dirty="0" smtClean="0">
                          <a:latin typeface="+mn-lt"/>
                          <a:ea typeface="+mn-ea"/>
                          <a:cs typeface="Arial" pitchFamily="34" charset="0"/>
                        </a:rPr>
                        <a:t>úvod k simulační cvičení)</a:t>
                      </a:r>
                      <a:endParaRPr lang="en-US" altLang="de-DE" sz="1800" dirty="0">
                        <a:latin typeface="+mn-lt"/>
                        <a:ea typeface="Lucida Sans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59190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  <a:cs typeface="Arial" pitchFamily="34" charset="0"/>
                        </a:rPr>
                        <a:t>9:30</a:t>
                      </a:r>
                      <a:endParaRPr lang="nl-NL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altLang="de-DE" sz="1800" b="1" dirty="0" smtClean="0">
                          <a:latin typeface="+mn-lt"/>
                          <a:cs typeface="Arial" pitchFamily="34" charset="0"/>
                        </a:rPr>
                        <a:t>Simulační</a:t>
                      </a:r>
                      <a:r>
                        <a:rPr lang="cs-CZ" altLang="de-DE" sz="1800" b="1" baseline="0" dirty="0" smtClean="0">
                          <a:latin typeface="+mn-lt"/>
                          <a:cs typeface="Arial" pitchFamily="34" charset="0"/>
                        </a:rPr>
                        <a:t> cvičení </a:t>
                      </a:r>
                      <a:endParaRPr lang="en-US" altLang="de-DE" sz="1800" dirty="0">
                        <a:latin typeface="+mn-lt"/>
                        <a:ea typeface="Lucida Sans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38967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+mn-lt"/>
                          <a:cs typeface="Arial" pitchFamily="34" charset="0"/>
                        </a:rPr>
                        <a:t>11:00</a:t>
                      </a:r>
                      <a:endParaRPr lang="nl-NL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>
                        <a:spcBef>
                          <a:spcPct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cs-CZ" sz="1800" dirty="0" smtClean="0">
                          <a:latin typeface="+mn-lt"/>
                          <a:cs typeface="Arial" pitchFamily="34" charset="0"/>
                        </a:rPr>
                        <a:t>Přestávka na kávu</a:t>
                      </a:r>
                      <a:endParaRPr lang="en-GB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8153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11:15</a:t>
                      </a:r>
                      <a:endParaRPr lang="nl-NL" alt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Skupinová</a:t>
                      </a:r>
                      <a:r>
                        <a:rPr lang="cs-CZ" altLang="de-DE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diskuse (výsledky cvičení, faktory ovlivňující inovace)</a:t>
                      </a:r>
                      <a:endParaRPr lang="en-GB" alt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12:00</a:t>
                      </a:r>
                      <a:endParaRPr lang="nl-NL" alt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Oběd</a:t>
                      </a:r>
                      <a:endParaRPr lang="en-GB" alt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46"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13:00</a:t>
                      </a:r>
                      <a:endParaRPr lang="nl-NL" alt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4" indent="0" algn="l" defTabSz="913742" rtl="0" eaLnBrk="1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alt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Odpolední program</a:t>
                      </a:r>
                      <a:endParaRPr lang="en-GB" alt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029" y="2187268"/>
            <a:ext cx="3157658" cy="21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19999" y="1320800"/>
            <a:ext cx="8996655" cy="4439200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79BB42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16 partnerů z 9 zemí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projektu: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pomoci „nastartovat“ transformaci v přístupu k lesům a jimi poskytovaných ekosystémových služeb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podporovat rozvoj inovativních řešení 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podpořit </a:t>
            </a:r>
            <a:r>
              <a:rPr lang="cs-CZ" sz="2400" dirty="0" err="1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mezisektorovou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spolupráci 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diskutovat způsoby financování poskytování ekosystémových služeb v lesích</a:t>
            </a:r>
          </a:p>
          <a:p>
            <a:pPr marL="25286" lvl="3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partneři v ČR a SR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IREAS, Institut pro strukturální politiku, o.p.s.</a:t>
            </a:r>
          </a:p>
          <a:p>
            <a:pPr marL="380990" lvl="4" indent="-38099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CETIP, Centrum </a:t>
            </a:r>
            <a:r>
              <a:rPr lang="cs-CZ" sz="2400" dirty="0" err="1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transdisciplinárních</a:t>
            </a:r>
            <a:r>
              <a:rPr lang="cs-CZ" sz="2400" dirty="0">
                <a:solidFill>
                  <a:srgbClr val="F57C00"/>
                </a:solidFill>
                <a:latin typeface="Arial" panose="020B0604020202020204" pitchFamily="34" charset="0"/>
                <a:ea typeface="Lucida Sans" charset="0"/>
                <a:cs typeface="Arial" panose="020B0604020202020204" pitchFamily="34" charset="0"/>
              </a:rPr>
              <a:t> studií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projektu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InnoForESt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20000" y="480038"/>
            <a:ext cx="7557726" cy="50788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Inovativní regiony a aktivity s aktéry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58479" y="1393359"/>
            <a:ext cx="3984154" cy="4358853"/>
            <a:chOff x="242629" y="1185474"/>
            <a:chExt cx="3228975" cy="3400868"/>
          </a:xfrm>
        </p:grpSpPr>
        <p:sp>
          <p:nvSpPr>
            <p:cNvPr id="8" name="Zaoblený obdĺžnik 15"/>
            <p:cNvSpPr/>
            <p:nvPr/>
          </p:nvSpPr>
          <p:spPr>
            <a:xfrm>
              <a:off x="242629" y="1185474"/>
              <a:ext cx="3228975" cy="340086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5E8A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Blok textu 2"/>
            <p:cNvSpPr txBox="1">
              <a:spLocks noChangeArrowheads="1"/>
            </p:cNvSpPr>
            <p:nvPr/>
          </p:nvSpPr>
          <p:spPr bwMode="auto">
            <a:xfrm>
              <a:off x="385352" y="1675803"/>
              <a:ext cx="1646025" cy="360000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100" b="1" smtClean="0">
                  <a:solidFill>
                    <a:schemeClr val="bg1"/>
                  </a:solidFill>
                </a:rPr>
                <a:t>Love the Forest</a:t>
              </a:r>
              <a:endParaRPr lang="cs-CZ" sz="1100" b="1">
                <a:solidFill>
                  <a:schemeClr val="bg1"/>
                </a:solidFill>
              </a:endParaRPr>
            </a:p>
          </p:txBody>
        </p:sp>
        <p:sp>
          <p:nvSpPr>
            <p:cNvPr id="10" name="Blok textu 2"/>
            <p:cNvSpPr txBox="1">
              <a:spLocks noChangeArrowheads="1"/>
            </p:cNvSpPr>
            <p:nvPr/>
          </p:nvSpPr>
          <p:spPr bwMode="auto">
            <a:xfrm>
              <a:off x="385348" y="2165908"/>
              <a:ext cx="1646025" cy="328794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100" b="1" smtClean="0">
                  <a:solidFill>
                    <a:schemeClr val="bg1"/>
                  </a:solidFill>
                </a:rPr>
                <a:t>Waldaktie</a:t>
              </a:r>
              <a:endParaRPr lang="cs-CZ" sz="1100" b="1">
                <a:solidFill>
                  <a:schemeClr val="bg1"/>
                </a:solidFill>
              </a:endParaRPr>
            </a:p>
          </p:txBody>
        </p:sp>
        <p:pic>
          <p:nvPicPr>
            <p:cNvPr id="11" name="Picture 2" descr="VÃ½sledok vyhÄ¾adÃ¡vania obrÃ¡zkov pre dopyt Å¡vÃ©dskÃ¡ vlajk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522" y="1675803"/>
              <a:ext cx="57391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Blok textu 2"/>
            <p:cNvSpPr txBox="1">
              <a:spLocks noChangeArrowheads="1"/>
            </p:cNvSpPr>
            <p:nvPr/>
          </p:nvSpPr>
          <p:spPr bwMode="auto">
            <a:xfrm>
              <a:off x="385349" y="2611725"/>
              <a:ext cx="1646025" cy="328794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100" b="1" smtClean="0">
                  <a:solidFill>
                    <a:schemeClr val="bg1"/>
                  </a:solidFill>
                </a:rPr>
                <a:t>Modular furniture from National park regions</a:t>
              </a:r>
              <a:endParaRPr lang="cs-CZ" sz="1100" b="1">
                <a:solidFill>
                  <a:schemeClr val="bg1"/>
                </a:solidFill>
              </a:endParaRPr>
            </a:p>
          </p:txBody>
        </p:sp>
        <p:sp>
          <p:nvSpPr>
            <p:cNvPr id="13" name="Blok textu 2"/>
            <p:cNvSpPr txBox="1">
              <a:spLocks noChangeArrowheads="1"/>
            </p:cNvSpPr>
            <p:nvPr/>
          </p:nvSpPr>
          <p:spPr bwMode="auto">
            <a:xfrm>
              <a:off x="385352" y="3080468"/>
              <a:ext cx="1646025" cy="328794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100" b="1" smtClean="0">
                  <a:solidFill>
                    <a:schemeClr val="bg1"/>
                  </a:solidFill>
                </a:rPr>
                <a:t>Habitat Bank</a:t>
              </a:r>
              <a:endParaRPr lang="cs-CZ" sz="1100" b="1">
                <a:solidFill>
                  <a:schemeClr val="bg1"/>
                </a:solidFill>
              </a:endParaRPr>
            </a:p>
          </p:txBody>
        </p:sp>
        <p:sp>
          <p:nvSpPr>
            <p:cNvPr id="14" name="Blok textu 2"/>
            <p:cNvSpPr txBox="1">
              <a:spLocks noChangeArrowheads="1"/>
            </p:cNvSpPr>
            <p:nvPr/>
          </p:nvSpPr>
          <p:spPr bwMode="auto">
            <a:xfrm>
              <a:off x="385352" y="3524175"/>
              <a:ext cx="1646025" cy="328794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050" b="1" dirty="0" err="1" smtClean="0">
                  <a:solidFill>
                    <a:schemeClr val="bg1"/>
                  </a:solidFill>
                </a:rPr>
                <a:t>Carbon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 </a:t>
              </a:r>
              <a:r>
                <a:rPr lang="cs-CZ" sz="1050" b="1" dirty="0" err="1" smtClean="0">
                  <a:solidFill>
                    <a:schemeClr val="bg1"/>
                  </a:solidFill>
                </a:rPr>
                <a:t>Forest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; </a:t>
              </a:r>
              <a:r>
                <a:rPr lang="cs-CZ" sz="1050" b="1" dirty="0" err="1" smtClean="0">
                  <a:solidFill>
                    <a:schemeClr val="bg1"/>
                  </a:solidFill>
                </a:rPr>
                <a:t>Certificates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 </a:t>
              </a:r>
              <a:r>
                <a:rPr lang="cs-CZ" sz="1050" b="1" dirty="0" err="1" smtClean="0">
                  <a:solidFill>
                    <a:schemeClr val="bg1"/>
                  </a:solidFill>
                </a:rPr>
                <a:t>of</a:t>
              </a:r>
              <a:r>
                <a:rPr lang="cs-CZ" sz="1050" b="1" dirty="0" smtClean="0">
                  <a:solidFill>
                    <a:schemeClr val="bg1"/>
                  </a:solidFill>
                </a:rPr>
                <a:t> </a:t>
              </a:r>
              <a:r>
                <a:rPr lang="cs-CZ" sz="1050" b="1" dirty="0" err="1" smtClean="0">
                  <a:solidFill>
                    <a:schemeClr val="bg1"/>
                  </a:solidFill>
                </a:rPr>
                <a:t>Patronage</a:t>
              </a:r>
              <a:endParaRPr lang="cs-CZ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Blok textu 2"/>
            <p:cNvSpPr txBox="1">
              <a:spLocks noChangeArrowheads="1"/>
            </p:cNvSpPr>
            <p:nvPr/>
          </p:nvSpPr>
          <p:spPr bwMode="auto">
            <a:xfrm>
              <a:off x="385352" y="4011662"/>
              <a:ext cx="1646025" cy="328794"/>
            </a:xfrm>
            <a:prstGeom prst="roundRect">
              <a:avLst/>
            </a:prstGeom>
            <a:solidFill>
              <a:srgbClr val="5E8A2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/>
              <a:r>
                <a:rPr lang="cs-CZ" sz="1100" b="1" dirty="0" err="1" smtClean="0">
                  <a:solidFill>
                    <a:schemeClr val="bg1"/>
                  </a:solidFill>
                </a:rPr>
                <a:t>Mountain</a:t>
              </a:r>
              <a:r>
                <a:rPr lang="cs-CZ" sz="1100" b="1" dirty="0" smtClean="0">
                  <a:solidFill>
                    <a:schemeClr val="bg1"/>
                  </a:solidFill>
                </a:rPr>
                <a:t> </a:t>
              </a:r>
              <a:r>
                <a:rPr lang="cs-CZ" sz="1100" b="1" dirty="0" err="1" smtClean="0">
                  <a:solidFill>
                    <a:schemeClr val="bg1"/>
                  </a:solidFill>
                </a:rPr>
                <a:t>Forest</a:t>
              </a:r>
              <a:r>
                <a:rPr lang="cs-CZ" sz="1100" b="1" dirty="0" smtClean="0">
                  <a:solidFill>
                    <a:schemeClr val="bg1"/>
                  </a:solidFill>
                </a:rPr>
                <a:t> </a:t>
              </a:r>
              <a:r>
                <a:rPr lang="cs-CZ" sz="1100" b="1" dirty="0" err="1" smtClean="0">
                  <a:solidFill>
                    <a:schemeClr val="bg1"/>
                  </a:solidFill>
                </a:rPr>
                <a:t>Pasture</a:t>
              </a:r>
              <a:endParaRPr lang="cs-CZ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4" descr="VÃ½sledok vyhÄ¾adÃ¡vania obrÃ¡zkov pre dopyt nemecko vlajka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522" y="2150305"/>
              <a:ext cx="5724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VÃ½sledok vyhÄ¾adÃ¡vania obrÃ¡zkov pre dopyt rakousko vlajka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807" y="2636358"/>
              <a:ext cx="5724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VÃ½sledok vyhÄ¾adÃ¡vania obrÃ¡zkov pre dopyt finsko vlajka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807" y="3049262"/>
              <a:ext cx="5724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VÃ½sledok vyhÄ¾adÃ¡vania obrÃ¡zkov pre dopyt Äesko vlajk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891" y="3492969"/>
              <a:ext cx="539831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VÃ½sledok vyhÄ¾adÃ¡vania obrÃ¡zkov pre dopyt slovensko vlajk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129" y="3497014"/>
              <a:ext cx="540135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VÃ½sledok vyhÄ¾adÃ¡vania obrÃ¡zkov pre dopyt italie vlajka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806" y="3980456"/>
              <a:ext cx="5724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BlokTextu 16"/>
            <p:cNvSpPr txBox="1"/>
            <p:nvPr/>
          </p:nvSpPr>
          <p:spPr>
            <a:xfrm>
              <a:off x="992663" y="1295776"/>
              <a:ext cx="1833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i="1" smtClean="0">
                  <a:latin typeface="Cambria"/>
                  <a:ea typeface="ＭＳ 明朝"/>
                  <a:cs typeface="Times New Roman"/>
                </a:rPr>
                <a:t>6 případových studií</a:t>
              </a:r>
              <a:endParaRPr lang="cs-CZ" sz="1400" b="1" i="1">
                <a:latin typeface="Cambria"/>
                <a:ea typeface="ＭＳ 明朝"/>
                <a:cs typeface="Times New Roman"/>
              </a:endParaRPr>
            </a:p>
          </p:txBody>
        </p:sp>
      </p:grpSp>
      <p:sp>
        <p:nvSpPr>
          <p:cNvPr id="24" name="Zaoblený obdĺžnik 24"/>
          <p:cNvSpPr/>
          <p:nvPr/>
        </p:nvSpPr>
        <p:spPr>
          <a:xfrm>
            <a:off x="8541179" y="1420064"/>
            <a:ext cx="3394468" cy="4290916"/>
          </a:xfrm>
          <a:prstGeom prst="roundRect">
            <a:avLst/>
          </a:prstGeom>
          <a:solidFill>
            <a:srgbClr val="FFE79B"/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Blok textu 2"/>
          <p:cNvSpPr txBox="1">
            <a:spLocks noChangeArrowheads="1"/>
          </p:cNvSpPr>
          <p:nvPr/>
        </p:nvSpPr>
        <p:spPr bwMode="auto">
          <a:xfrm>
            <a:off x="8690930" y="2046505"/>
            <a:ext cx="3048004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/>
              <a:t>Kdo jsou hlavní aktéři?</a:t>
            </a:r>
            <a:endParaRPr lang="cs-CZ" sz="1100" b="1"/>
          </a:p>
        </p:txBody>
      </p:sp>
      <p:sp>
        <p:nvSpPr>
          <p:cNvPr id="26" name="Blok textu 2"/>
          <p:cNvSpPr txBox="1">
            <a:spLocks noChangeArrowheads="1"/>
          </p:cNvSpPr>
          <p:nvPr/>
        </p:nvSpPr>
        <p:spPr bwMode="auto">
          <a:xfrm>
            <a:off x="8690930" y="2620999"/>
            <a:ext cx="3048004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dirty="0" smtClean="0"/>
              <a:t>Jaké jsou hlavní faktory pro úspěch inovace?</a:t>
            </a:r>
            <a:endParaRPr lang="cs-CZ" sz="1100" b="1" dirty="0"/>
          </a:p>
        </p:txBody>
      </p:sp>
      <p:sp>
        <p:nvSpPr>
          <p:cNvPr id="27" name="Zaoblený obdĺžnik 27"/>
          <p:cNvSpPr/>
          <p:nvPr/>
        </p:nvSpPr>
        <p:spPr>
          <a:xfrm>
            <a:off x="4840541" y="1422446"/>
            <a:ext cx="3197761" cy="42909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BlokTextu 28"/>
          <p:cNvSpPr txBox="1"/>
          <p:nvPr/>
        </p:nvSpPr>
        <p:spPr>
          <a:xfrm>
            <a:off x="5160884" y="1534732"/>
            <a:ext cx="2467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>
                <a:latin typeface="Cambria"/>
                <a:ea typeface="ＭＳ 明朝"/>
                <a:cs typeface="Times New Roman"/>
              </a:rPr>
              <a:t>Aktivity s aktéry v regionech</a:t>
            </a:r>
            <a:endParaRPr lang="cs-CZ" sz="1400" b="1" i="1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29" name="Blok textu 2"/>
          <p:cNvSpPr txBox="1">
            <a:spLocks noChangeArrowheads="1"/>
          </p:cNvSpPr>
          <p:nvPr/>
        </p:nvSpPr>
        <p:spPr bwMode="auto">
          <a:xfrm>
            <a:off x="8714409" y="4339245"/>
            <a:ext cx="3048005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dirty="0" smtClean="0"/>
              <a:t>Jak inovaci rozšířit dále?</a:t>
            </a:r>
            <a:endParaRPr lang="cs-CZ" sz="1100" b="1" dirty="0"/>
          </a:p>
        </p:txBody>
      </p:sp>
      <p:sp>
        <p:nvSpPr>
          <p:cNvPr id="30" name="Blok textu 2"/>
          <p:cNvSpPr txBox="1">
            <a:spLocks noChangeArrowheads="1"/>
          </p:cNvSpPr>
          <p:nvPr/>
        </p:nvSpPr>
        <p:spPr bwMode="auto">
          <a:xfrm>
            <a:off x="8690930" y="3779415"/>
            <a:ext cx="3048005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/>
              <a:t>Jak inovační aktivity vylepšit?</a:t>
            </a:r>
            <a:endParaRPr lang="cs-CZ" sz="1100" b="1"/>
          </a:p>
        </p:txBody>
      </p:sp>
      <p:sp>
        <p:nvSpPr>
          <p:cNvPr id="31" name="Blok textu 2"/>
          <p:cNvSpPr txBox="1">
            <a:spLocks noChangeArrowheads="1"/>
          </p:cNvSpPr>
          <p:nvPr/>
        </p:nvSpPr>
        <p:spPr bwMode="auto">
          <a:xfrm>
            <a:off x="8714408" y="4954314"/>
            <a:ext cx="3048005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/>
              <a:t>Jak inovační aktivity podpořit?</a:t>
            </a:r>
            <a:endParaRPr lang="cs-CZ" sz="1100" b="1"/>
          </a:p>
        </p:txBody>
      </p:sp>
      <p:sp>
        <p:nvSpPr>
          <p:cNvPr id="32" name="Blok textu 2"/>
          <p:cNvSpPr txBox="1">
            <a:spLocks noChangeArrowheads="1"/>
          </p:cNvSpPr>
          <p:nvPr/>
        </p:nvSpPr>
        <p:spPr bwMode="auto">
          <a:xfrm>
            <a:off x="5328020" y="2367972"/>
            <a:ext cx="2300398" cy="454216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>
                <a:solidFill>
                  <a:schemeClr val="bg1"/>
                </a:solidFill>
              </a:rPr>
              <a:t>Diskusní skupiny</a:t>
            </a:r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33" name="Blok textu 2"/>
          <p:cNvSpPr txBox="1">
            <a:spLocks noChangeArrowheads="1"/>
          </p:cNvSpPr>
          <p:nvPr/>
        </p:nvSpPr>
        <p:spPr bwMode="auto">
          <a:xfrm>
            <a:off x="5328021" y="3099406"/>
            <a:ext cx="2300398" cy="454216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>
                <a:solidFill>
                  <a:schemeClr val="bg1"/>
                </a:solidFill>
              </a:rPr>
              <a:t>Rozhovory</a:t>
            </a:r>
            <a:endParaRPr lang="cs-CZ" sz="1100" b="1">
              <a:solidFill>
                <a:schemeClr val="bg1"/>
              </a:solidFill>
            </a:endParaRPr>
          </a:p>
        </p:txBody>
      </p:sp>
      <p:sp>
        <p:nvSpPr>
          <p:cNvPr id="34" name="Blok textu 2"/>
          <p:cNvSpPr txBox="1">
            <a:spLocks noChangeArrowheads="1"/>
          </p:cNvSpPr>
          <p:nvPr/>
        </p:nvSpPr>
        <p:spPr bwMode="auto">
          <a:xfrm>
            <a:off x="5328021" y="3831409"/>
            <a:ext cx="2300398" cy="454216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</a:rPr>
              <a:t>Workshopy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35" name="Blok textu 2"/>
          <p:cNvSpPr txBox="1">
            <a:spLocks noChangeArrowheads="1"/>
          </p:cNvSpPr>
          <p:nvPr/>
        </p:nvSpPr>
        <p:spPr bwMode="auto">
          <a:xfrm>
            <a:off x="5328021" y="4586040"/>
            <a:ext cx="2300398" cy="454216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dirty="0" smtClean="0">
                <a:solidFill>
                  <a:schemeClr val="bg1"/>
                </a:solidFill>
              </a:rPr>
              <a:t>Interaktivní inovační platformy a sítě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36" name="Blok textu 2"/>
          <p:cNvSpPr txBox="1">
            <a:spLocks noChangeArrowheads="1"/>
          </p:cNvSpPr>
          <p:nvPr/>
        </p:nvSpPr>
        <p:spPr bwMode="auto">
          <a:xfrm>
            <a:off x="8690932" y="3187996"/>
            <a:ext cx="3048005" cy="454216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s-CZ" sz="1100" b="1" smtClean="0"/>
              <a:t>Jaké jsou hlavní problémy pro rozvoj inovace?</a:t>
            </a:r>
            <a:endParaRPr lang="cs-CZ" sz="1100" b="1"/>
          </a:p>
        </p:txBody>
      </p:sp>
      <p:sp>
        <p:nvSpPr>
          <p:cNvPr id="37" name="Šípka doprava 7"/>
          <p:cNvSpPr/>
          <p:nvPr/>
        </p:nvSpPr>
        <p:spPr>
          <a:xfrm>
            <a:off x="4442633" y="2197075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8" name="Šípka doprava 7"/>
          <p:cNvSpPr/>
          <p:nvPr/>
        </p:nvSpPr>
        <p:spPr>
          <a:xfrm>
            <a:off x="4443606" y="2710480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9" name="Šípka doprava 7"/>
          <p:cNvSpPr/>
          <p:nvPr/>
        </p:nvSpPr>
        <p:spPr>
          <a:xfrm>
            <a:off x="4457151" y="3328803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0" name="Šípka doprava 7"/>
          <p:cNvSpPr/>
          <p:nvPr/>
        </p:nvSpPr>
        <p:spPr>
          <a:xfrm>
            <a:off x="4457151" y="3939908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1" name="Šípka doprava 7"/>
          <p:cNvSpPr/>
          <p:nvPr/>
        </p:nvSpPr>
        <p:spPr>
          <a:xfrm>
            <a:off x="4457151" y="4499739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2" name="Šípka doprava 7"/>
          <p:cNvSpPr/>
          <p:nvPr/>
        </p:nvSpPr>
        <p:spPr>
          <a:xfrm>
            <a:off x="4443606" y="5114807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3" name="Šípka doprava 7"/>
          <p:cNvSpPr/>
          <p:nvPr/>
        </p:nvSpPr>
        <p:spPr>
          <a:xfrm rot="10800000">
            <a:off x="8049492" y="2197075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4" name="Šípka doprava 7"/>
          <p:cNvSpPr/>
          <p:nvPr/>
        </p:nvSpPr>
        <p:spPr>
          <a:xfrm rot="10800000">
            <a:off x="8064010" y="2785997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5" name="Šípka doprava 7"/>
          <p:cNvSpPr/>
          <p:nvPr/>
        </p:nvSpPr>
        <p:spPr>
          <a:xfrm rot="10800000">
            <a:off x="8063356" y="3326556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6" name="Šípka doprava 7"/>
          <p:cNvSpPr/>
          <p:nvPr/>
        </p:nvSpPr>
        <p:spPr>
          <a:xfrm rot="10800000">
            <a:off x="8049492" y="3939908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7" name="Šípka doprava 7"/>
          <p:cNvSpPr/>
          <p:nvPr/>
        </p:nvSpPr>
        <p:spPr>
          <a:xfrm rot="10800000">
            <a:off x="8079080" y="4480052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8" name="Šípka doprava 7"/>
          <p:cNvSpPr/>
          <p:nvPr/>
        </p:nvSpPr>
        <p:spPr>
          <a:xfrm rot="10800000">
            <a:off x="8068732" y="5095121"/>
            <a:ext cx="396936" cy="1726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49" name="BlokTextu 49"/>
          <p:cNvSpPr txBox="1"/>
          <p:nvPr/>
        </p:nvSpPr>
        <p:spPr>
          <a:xfrm>
            <a:off x="9511059" y="1554521"/>
            <a:ext cx="146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Cambria"/>
                <a:ea typeface="ＭＳ 明朝"/>
                <a:cs typeface="Times New Roman"/>
              </a:rPr>
              <a:t>Co nás zajímá</a:t>
            </a:r>
            <a:endParaRPr lang="cs-CZ" sz="1400" b="1" i="1" dirty="0">
              <a:latin typeface="Cambria"/>
              <a:ea typeface="ＭＳ 明朝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20000" y="1320800"/>
            <a:ext cx="9064080" cy="4723680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Simulační cvičení je určena pro 6 účastníků (2 skupiny)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Cílem je hledání způsobů managementu společného lesa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Účel a přínosy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79B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Hledání a testování různých kombinací faktorů, které mohou ovlivňovat lesní management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Nastavit podmínky pro úspěšný rozvoj inovativních přístupů v lesích severních Čech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5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Napomoci spolupráci mezi aktéry na poskytování přínosů lesních ekosystémů a jejich dlouhodobé udržitelnosti</a:t>
            </a:r>
            <a:endParaRPr lang="en-US" dirty="0">
              <a:solidFill>
                <a:srgbClr val="F57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Simulační cvičení „Lesní hra“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0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19999" y="480004"/>
            <a:ext cx="9381943" cy="50788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 simulačního cvičení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20835" y="2409450"/>
            <a:ext cx="4800000" cy="73793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/>
              <a:t>60 '</a:t>
            </a:r>
          </a:p>
          <a:p>
            <a:pPr algn="ctr"/>
            <a:r>
              <a:rPr lang="cs-CZ" sz="1867" dirty="0"/>
              <a:t>Simulace managementu lesa</a:t>
            </a:r>
            <a:endParaRPr lang="en-GB" sz="1867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09280" y="3388115"/>
            <a:ext cx="4800000" cy="7379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67" b="1" dirty="0"/>
              <a:t>10</a:t>
            </a:r>
            <a:r>
              <a:rPr lang="en-GB" sz="1867" b="1" dirty="0"/>
              <a:t> '</a:t>
            </a:r>
          </a:p>
          <a:p>
            <a:pPr algn="ctr"/>
            <a:r>
              <a:rPr lang="cs-CZ" sz="1867" dirty="0"/>
              <a:t>Krátký dotazník</a:t>
            </a:r>
            <a:endParaRPr lang="en-GB" sz="1867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09280" y="5363409"/>
            <a:ext cx="4800000" cy="73793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67" b="1" dirty="0"/>
              <a:t>45</a:t>
            </a:r>
            <a:r>
              <a:rPr lang="en-GB" sz="1867" b="1" dirty="0"/>
              <a:t> '</a:t>
            </a:r>
          </a:p>
          <a:p>
            <a:pPr algn="ctr"/>
            <a:r>
              <a:rPr lang="cs-CZ" sz="1867" dirty="0"/>
              <a:t>Skupinová diskuse</a:t>
            </a:r>
            <a:endParaRPr lang="en-GB" sz="1867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20835" y="4374781"/>
            <a:ext cx="4800000" cy="7379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67" b="1" dirty="0"/>
              <a:t>15</a:t>
            </a:r>
            <a:r>
              <a:rPr lang="en-GB" sz="1867" b="1" dirty="0"/>
              <a:t> '</a:t>
            </a:r>
          </a:p>
          <a:p>
            <a:pPr algn="ctr"/>
            <a:r>
              <a:rPr lang="cs-CZ" sz="1867" dirty="0"/>
              <a:t>Přestávka a rozdání výdělku</a:t>
            </a:r>
            <a:endParaRPr lang="en-GB" sz="1867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09280" y="1441551"/>
            <a:ext cx="4800000" cy="7379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67" b="1" dirty="0"/>
              <a:t>20 '</a:t>
            </a:r>
          </a:p>
          <a:p>
            <a:pPr algn="ctr"/>
            <a:r>
              <a:rPr lang="cs-CZ" sz="1867" dirty="0"/>
              <a:t>Vysvětlení pravidel</a:t>
            </a:r>
            <a:endParaRPr lang="en-GB" sz="1867" dirty="0"/>
          </a:p>
        </p:txBody>
      </p:sp>
      <p:sp>
        <p:nvSpPr>
          <p:cNvPr id="15" name="Zahnutá šipka doleva 14"/>
          <p:cNvSpPr/>
          <p:nvPr/>
        </p:nvSpPr>
        <p:spPr>
          <a:xfrm>
            <a:off x="6249849" y="1827473"/>
            <a:ext cx="653143" cy="93617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16" name="Zahnutá šipka doleva 15"/>
          <p:cNvSpPr/>
          <p:nvPr/>
        </p:nvSpPr>
        <p:spPr>
          <a:xfrm>
            <a:off x="6260737" y="2846094"/>
            <a:ext cx="653143" cy="93617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17" name="Zahnutá šipka doleva 16"/>
          <p:cNvSpPr/>
          <p:nvPr/>
        </p:nvSpPr>
        <p:spPr>
          <a:xfrm>
            <a:off x="6281833" y="3864715"/>
            <a:ext cx="653143" cy="93617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18" name="Zahnutá šipka doleva 17"/>
          <p:cNvSpPr/>
          <p:nvPr/>
        </p:nvSpPr>
        <p:spPr>
          <a:xfrm>
            <a:off x="6260737" y="4883337"/>
            <a:ext cx="653143" cy="93617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19" name="Zahnutá šipka doprava 18"/>
          <p:cNvSpPr/>
          <p:nvPr/>
        </p:nvSpPr>
        <p:spPr>
          <a:xfrm>
            <a:off x="504356" y="1827472"/>
            <a:ext cx="652800" cy="9360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20" name="Zahnutá šipka doprava 19"/>
          <p:cNvSpPr/>
          <p:nvPr/>
        </p:nvSpPr>
        <p:spPr>
          <a:xfrm>
            <a:off x="504356" y="2846265"/>
            <a:ext cx="652800" cy="9360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21" name="Zahnutá šipka doprava 20"/>
          <p:cNvSpPr/>
          <p:nvPr/>
        </p:nvSpPr>
        <p:spPr>
          <a:xfrm>
            <a:off x="504356" y="3864715"/>
            <a:ext cx="652800" cy="9360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sp>
        <p:nvSpPr>
          <p:cNvPr id="22" name="Zahnutá šipka doprava 21"/>
          <p:cNvSpPr/>
          <p:nvPr/>
        </p:nvSpPr>
        <p:spPr>
          <a:xfrm>
            <a:off x="473020" y="4883164"/>
            <a:ext cx="652800" cy="9360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33">
              <a:solidFill>
                <a:schemeClr val="tx1"/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2C06F9A-2018-4A6B-A973-CA1F51720F99}"/>
              </a:ext>
            </a:extLst>
          </p:cNvPr>
          <p:cNvGrpSpPr/>
          <p:nvPr/>
        </p:nvGrpSpPr>
        <p:grpSpPr>
          <a:xfrm>
            <a:off x="7584928" y="2481373"/>
            <a:ext cx="2283696" cy="2132775"/>
            <a:chOff x="4488577" y="592667"/>
            <a:chExt cx="3509725" cy="3009822"/>
          </a:xfrm>
        </p:grpSpPr>
        <p:grpSp>
          <p:nvGrpSpPr>
            <p:cNvPr id="24" name="Group 42"/>
            <p:cNvGrpSpPr/>
            <p:nvPr/>
          </p:nvGrpSpPr>
          <p:grpSpPr>
            <a:xfrm>
              <a:off x="4488577" y="592667"/>
              <a:ext cx="3509725" cy="3009822"/>
              <a:chOff x="4488577" y="592667"/>
              <a:chExt cx="3509725" cy="3009822"/>
            </a:xfrm>
          </p:grpSpPr>
          <p:grpSp>
            <p:nvGrpSpPr>
              <p:cNvPr id="26" name="Skupina 7"/>
              <p:cNvGrpSpPr/>
              <p:nvPr/>
            </p:nvGrpSpPr>
            <p:grpSpPr>
              <a:xfrm>
                <a:off x="4488577" y="1073389"/>
                <a:ext cx="3509725" cy="2529100"/>
                <a:chOff x="1174730" y="1520065"/>
                <a:chExt cx="4203258" cy="3078790"/>
              </a:xfrm>
            </p:grpSpPr>
            <p:pic>
              <p:nvPicPr>
                <p:cNvPr id="28" name="Obrázek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3509" t="10865" r="14965" b="8386"/>
                <a:stretch/>
              </p:blipFill>
              <p:spPr>
                <a:xfrm>
                  <a:off x="1824908" y="2167378"/>
                  <a:ext cx="2833562" cy="1801324"/>
                </a:xfrm>
                <a:prstGeom prst="rect">
                  <a:avLst/>
                </a:prstGeom>
              </p:spPr>
            </p:pic>
            <p:grpSp>
              <p:nvGrpSpPr>
                <p:cNvPr id="29" name="Skupina 28"/>
                <p:cNvGrpSpPr/>
                <p:nvPr/>
              </p:nvGrpSpPr>
              <p:grpSpPr>
                <a:xfrm>
                  <a:off x="1174730" y="2611071"/>
                  <a:ext cx="543506" cy="665936"/>
                  <a:chOff x="675694" y="3289030"/>
                  <a:chExt cx="543506" cy="665936"/>
                </a:xfrm>
              </p:grpSpPr>
              <p:pic>
                <p:nvPicPr>
                  <p:cNvPr id="43" name="Obrázek 25" descr="Podnik_cb.png"/>
                  <p:cNvPicPr/>
                  <p:nvPr/>
                </p:nvPicPr>
                <p:blipFill>
                  <a:blip r:embed="rId3" cstate="screen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75694" y="3289030"/>
                    <a:ext cx="543506" cy="665936"/>
                  </a:xfrm>
                  <a:prstGeom prst="rect">
                    <a:avLst/>
                  </a:prstGeom>
                </p:spPr>
              </p:pic>
              <p:sp>
                <p:nvSpPr>
                  <p:cNvPr id="44" name="Obdélník 26"/>
                  <p:cNvSpPr/>
                  <p:nvPr/>
                </p:nvSpPr>
                <p:spPr>
                  <a:xfrm>
                    <a:off x="915988" y="3609975"/>
                    <a:ext cx="74612" cy="24606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533"/>
                  </a:p>
                </p:txBody>
              </p:sp>
            </p:grpSp>
            <p:grpSp>
              <p:nvGrpSpPr>
                <p:cNvPr id="30" name="Skupina 29"/>
                <p:cNvGrpSpPr/>
                <p:nvPr/>
              </p:nvGrpSpPr>
              <p:grpSpPr>
                <a:xfrm>
                  <a:off x="1803353" y="1576612"/>
                  <a:ext cx="543506" cy="665936"/>
                  <a:chOff x="675694" y="3289030"/>
                  <a:chExt cx="543506" cy="665936"/>
                </a:xfrm>
              </p:grpSpPr>
              <p:pic>
                <p:nvPicPr>
                  <p:cNvPr id="41" name="Obrázek 23" descr="Podnik_cb.png"/>
                  <p:cNvPicPr/>
                  <p:nvPr/>
                </p:nvPicPr>
                <p:blipFill>
                  <a:blip r:embed="rId3" cstate="screen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75694" y="3289030"/>
                    <a:ext cx="543506" cy="665936"/>
                  </a:xfrm>
                  <a:prstGeom prst="rect">
                    <a:avLst/>
                  </a:prstGeom>
                </p:spPr>
              </p:pic>
              <p:sp>
                <p:nvSpPr>
                  <p:cNvPr id="42" name="Obdélník 24"/>
                  <p:cNvSpPr/>
                  <p:nvPr/>
                </p:nvSpPr>
                <p:spPr>
                  <a:xfrm>
                    <a:off x="915988" y="3609975"/>
                    <a:ext cx="74612" cy="246063"/>
                  </a:xfrm>
                  <a:prstGeom prst="rect">
                    <a:avLst/>
                  </a:prstGeom>
                  <a:solidFill>
                    <a:srgbClr val="1D4999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533"/>
                  </a:p>
                </p:txBody>
              </p:sp>
            </p:grpSp>
            <p:grpSp>
              <p:nvGrpSpPr>
                <p:cNvPr id="31" name="Skupina 30"/>
                <p:cNvGrpSpPr/>
                <p:nvPr/>
              </p:nvGrpSpPr>
              <p:grpSpPr>
                <a:xfrm>
                  <a:off x="1950881" y="3932919"/>
                  <a:ext cx="543506" cy="665936"/>
                  <a:chOff x="675694" y="3289030"/>
                  <a:chExt cx="543506" cy="665936"/>
                </a:xfrm>
              </p:grpSpPr>
              <p:pic>
                <p:nvPicPr>
                  <p:cNvPr id="39" name="Obrázek 21" descr="Podnik_cb.png"/>
                  <p:cNvPicPr/>
                  <p:nvPr/>
                </p:nvPicPr>
                <p:blipFill>
                  <a:blip r:embed="rId3" cstate="screen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75694" y="3289030"/>
                    <a:ext cx="543506" cy="665936"/>
                  </a:xfrm>
                  <a:prstGeom prst="rect">
                    <a:avLst/>
                  </a:prstGeom>
                </p:spPr>
              </p:pic>
              <p:sp>
                <p:nvSpPr>
                  <p:cNvPr id="40" name="Obdélník 22"/>
                  <p:cNvSpPr/>
                  <p:nvPr/>
                </p:nvSpPr>
                <p:spPr>
                  <a:xfrm>
                    <a:off x="915988" y="3609975"/>
                    <a:ext cx="74612" cy="246063"/>
                  </a:xfrm>
                  <a:prstGeom prst="rect">
                    <a:avLst/>
                  </a:prstGeom>
                  <a:solidFill>
                    <a:srgbClr val="D29500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533"/>
                  </a:p>
                </p:txBody>
              </p:sp>
            </p:grpSp>
            <p:grpSp>
              <p:nvGrpSpPr>
                <p:cNvPr id="32" name="Skupina 31"/>
                <p:cNvGrpSpPr/>
                <p:nvPr/>
              </p:nvGrpSpPr>
              <p:grpSpPr>
                <a:xfrm>
                  <a:off x="4136516" y="1520065"/>
                  <a:ext cx="543506" cy="665936"/>
                  <a:chOff x="675694" y="3289030"/>
                  <a:chExt cx="543506" cy="665936"/>
                </a:xfrm>
              </p:grpSpPr>
              <p:pic>
                <p:nvPicPr>
                  <p:cNvPr id="37" name="Obrázek 19" descr="Podnik_cb.png"/>
                  <p:cNvPicPr/>
                  <p:nvPr/>
                </p:nvPicPr>
                <p:blipFill>
                  <a:blip r:embed="rId3" cstate="screen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75694" y="3289030"/>
                    <a:ext cx="543506" cy="665936"/>
                  </a:xfrm>
                  <a:prstGeom prst="rect">
                    <a:avLst/>
                  </a:prstGeom>
                </p:spPr>
              </p:pic>
              <p:sp>
                <p:nvSpPr>
                  <p:cNvPr id="38" name="Obdélník 20"/>
                  <p:cNvSpPr/>
                  <p:nvPr/>
                </p:nvSpPr>
                <p:spPr>
                  <a:xfrm>
                    <a:off x="915988" y="3609975"/>
                    <a:ext cx="74612" cy="246063"/>
                  </a:xfrm>
                  <a:prstGeom prst="rect">
                    <a:avLst/>
                  </a:prstGeom>
                  <a:solidFill>
                    <a:srgbClr val="BE5108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533"/>
                  </a:p>
                </p:txBody>
              </p:sp>
            </p:grpSp>
            <p:pic>
              <p:nvPicPr>
                <p:cNvPr id="33" name="Obrázek 17" descr="Podnik_cb.png"/>
                <p:cNvPicPr/>
                <p:nvPr/>
              </p:nvPicPr>
              <p:blipFill>
                <a:blip r:embed="rId3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834482" y="2623094"/>
                  <a:ext cx="543506" cy="665935"/>
                </a:xfrm>
                <a:prstGeom prst="rect">
                  <a:avLst/>
                </a:prstGeom>
              </p:spPr>
            </p:pic>
            <p:grpSp>
              <p:nvGrpSpPr>
                <p:cNvPr id="34" name="Skupina 33"/>
                <p:cNvGrpSpPr/>
                <p:nvPr/>
              </p:nvGrpSpPr>
              <p:grpSpPr>
                <a:xfrm>
                  <a:off x="4138676" y="3932919"/>
                  <a:ext cx="543506" cy="665936"/>
                  <a:chOff x="675694" y="3289030"/>
                  <a:chExt cx="543506" cy="665936"/>
                </a:xfrm>
              </p:grpSpPr>
              <p:pic>
                <p:nvPicPr>
                  <p:cNvPr id="35" name="Obrázek 34" descr="Podnik_cb.png"/>
                  <p:cNvPicPr/>
                  <p:nvPr/>
                </p:nvPicPr>
                <p:blipFill>
                  <a:blip r:embed="rId3" cstate="screen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75694" y="3289030"/>
                    <a:ext cx="543506" cy="665936"/>
                  </a:xfrm>
                  <a:prstGeom prst="rect">
                    <a:avLst/>
                  </a:prstGeom>
                </p:spPr>
              </p:pic>
              <p:sp>
                <p:nvSpPr>
                  <p:cNvPr id="36" name="Obdélník 35"/>
                  <p:cNvSpPr/>
                  <p:nvPr/>
                </p:nvSpPr>
                <p:spPr>
                  <a:xfrm>
                    <a:off x="915988" y="3609975"/>
                    <a:ext cx="74612" cy="246063"/>
                  </a:xfrm>
                  <a:prstGeom prst="rect">
                    <a:avLst/>
                  </a:prstGeom>
                  <a:solidFill>
                    <a:srgbClr val="2E6CA4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533"/>
                  </a:p>
                </p:txBody>
              </p:sp>
            </p:grpSp>
          </p:grpSp>
          <p:sp>
            <p:nvSpPr>
              <p:cNvPr id="27" name="Rectangle 37"/>
              <p:cNvSpPr/>
              <p:nvPr/>
            </p:nvSpPr>
            <p:spPr>
              <a:xfrm>
                <a:off x="5909733" y="592667"/>
                <a:ext cx="795867" cy="744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3"/>
              </a:p>
            </p:txBody>
          </p:sp>
        </p:grp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14B723D4-730C-4F14-97ED-D4A5098BA7B8}"/>
                </a:ext>
              </a:extLst>
            </p:cNvPr>
            <p:cNvSpPr/>
            <p:nvPr/>
          </p:nvSpPr>
          <p:spPr>
            <a:xfrm>
              <a:off x="6745574" y="3083250"/>
              <a:ext cx="34915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3"/>
            </a:p>
          </p:txBody>
        </p:sp>
      </p:grpSp>
    </p:spTree>
    <p:extLst>
      <p:ext uri="{BB962C8B-B14F-4D97-AF65-F5344CB8AC3E}">
        <p14:creationId xmlns:p14="http://schemas.microsoft.com/office/powerpoint/2010/main" val="40660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 für alle Folie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lnSpc>
            <a:spcPts val="2400"/>
          </a:lnSpc>
          <a:defRPr sz="2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286</Words>
  <Application>Microsoft Office PowerPoint</Application>
  <PresentationFormat>Širokoúhlá obrazovka</PresentationFormat>
  <Paragraphs>65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Lucida Sans</vt:lpstr>
      <vt:lpstr>ＭＳ 明朝</vt:lpstr>
      <vt:lpstr>Times New Roman</vt:lpstr>
      <vt:lpstr>Trebuchet MS</vt:lpstr>
      <vt:lpstr>Ubuntu</vt:lpstr>
      <vt:lpstr>Office-Design</vt:lpstr>
      <vt:lpstr>1_Master für alle Folien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Lasse Loft</dc:creator>
  <cp:lastModifiedBy>Jiří Louda</cp:lastModifiedBy>
  <cp:revision>1279</cp:revision>
  <cp:lastPrinted>2018-06-28T07:36:57Z</cp:lastPrinted>
  <dcterms:created xsi:type="dcterms:W3CDTF">2018-05-24T06:26:20Z</dcterms:created>
  <dcterms:modified xsi:type="dcterms:W3CDTF">2019-10-03T10:45:41Z</dcterms:modified>
</cp:coreProperties>
</file>