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Override5.xml" ContentType="application/vnd.openxmlformats-officedocument.themeOverride+xml"/>
  <Override PartName="/ppt/drawings/drawing2.xml" ContentType="application/vnd.openxmlformats-officedocument.drawingml.chartshap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rawings/drawing3.xml" ContentType="application/vnd.openxmlformats-officedocument.drawingml.chartshapes+xml"/>
  <Override PartName="/ppt/theme/themeOverride8.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theme/themeOverride4.xml" ContentType="application/vnd.openxmlformats-officedocument.themeOverrid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ppt/theme/themeOverride9.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Override7.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50" r:id="rId2"/>
  </p:sldMasterIdLst>
  <p:notesMasterIdLst>
    <p:notesMasterId r:id="rId48"/>
  </p:notesMasterIdLst>
  <p:sldIdLst>
    <p:sldId id="256" r:id="rId3"/>
    <p:sldId id="424" r:id="rId4"/>
    <p:sldId id="425" r:id="rId5"/>
    <p:sldId id="426" r:id="rId6"/>
    <p:sldId id="400" r:id="rId7"/>
    <p:sldId id="402" r:id="rId8"/>
    <p:sldId id="413" r:id="rId9"/>
    <p:sldId id="415" r:id="rId10"/>
    <p:sldId id="401" r:id="rId11"/>
    <p:sldId id="432" r:id="rId12"/>
    <p:sldId id="433" r:id="rId13"/>
    <p:sldId id="434" r:id="rId14"/>
    <p:sldId id="435" r:id="rId15"/>
    <p:sldId id="428" r:id="rId16"/>
    <p:sldId id="429" r:id="rId17"/>
    <p:sldId id="430" r:id="rId18"/>
    <p:sldId id="410" r:id="rId19"/>
    <p:sldId id="436" r:id="rId20"/>
    <p:sldId id="276" r:id="rId21"/>
    <p:sldId id="427" r:id="rId22"/>
    <p:sldId id="412" r:id="rId23"/>
    <p:sldId id="381" r:id="rId24"/>
    <p:sldId id="382" r:id="rId25"/>
    <p:sldId id="389" r:id="rId26"/>
    <p:sldId id="387" r:id="rId27"/>
    <p:sldId id="391" r:id="rId28"/>
    <p:sldId id="437" r:id="rId29"/>
    <p:sldId id="438" r:id="rId30"/>
    <p:sldId id="399" r:id="rId31"/>
    <p:sldId id="448" r:id="rId32"/>
    <p:sldId id="392" r:id="rId33"/>
    <p:sldId id="397" r:id="rId34"/>
    <p:sldId id="398" r:id="rId35"/>
    <p:sldId id="408" r:id="rId36"/>
    <p:sldId id="409" r:id="rId37"/>
    <p:sldId id="447" r:id="rId38"/>
    <p:sldId id="439" r:id="rId39"/>
    <p:sldId id="446" r:id="rId40"/>
    <p:sldId id="440" r:id="rId41"/>
    <p:sldId id="441" r:id="rId42"/>
    <p:sldId id="442" r:id="rId43"/>
    <p:sldId id="443" r:id="rId44"/>
    <p:sldId id="444" r:id="rId45"/>
    <p:sldId id="445" r:id="rId46"/>
    <p:sldId id="380" r:id="rId47"/>
  </p:sldIdLst>
  <p:sldSz cx="9144000" cy="6858000" type="screen4x3"/>
  <p:notesSz cx="6797675" cy="9982200"/>
  <p:defaultTextStyle>
    <a:defPPr>
      <a:defRPr lang="de-DE"/>
    </a:defPPr>
    <a:lvl1pPr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1pPr>
    <a:lvl2pPr marL="4572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2pPr>
    <a:lvl3pPr marL="9144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3pPr>
    <a:lvl4pPr marL="13716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4pPr>
    <a:lvl5pPr marL="18288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BE28"/>
    <a:srgbClr val="FF3300"/>
    <a:srgbClr val="828480"/>
  </p:clrMru>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23" autoAdjust="0"/>
    <p:restoredTop sz="94595" autoAdjust="0"/>
  </p:normalViewPr>
  <p:slideViewPr>
    <p:cSldViewPr>
      <p:cViewPr varScale="1">
        <p:scale>
          <a:sx n="103" d="100"/>
          <a:sy n="103" d="100"/>
        </p:scale>
        <p:origin x="-318" y="-84"/>
      </p:cViewPr>
      <p:guideLst>
        <p:guide orient="horz" pos="276"/>
        <p:guide orient="horz" pos="3929"/>
        <p:guide orient="horz" pos="1500"/>
        <p:guide orient="horz" pos="2746"/>
        <p:guide orient="horz" pos="2659"/>
        <p:guide pos="276"/>
        <p:guide pos="5484"/>
        <p:guide pos="1927"/>
        <p:guide pos="2064"/>
        <p:guide pos="3696"/>
        <p:guide pos="3833"/>
        <p:guide pos="2835"/>
        <p:guide pos="29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949"/>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Mappe1"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forst-fs-1411.forst.smul.sachsen.de\fob\FBZ%20EIBENSTOCK\Pr&#228;sentationen\Grafiken%20-%20Bilder\Grafiken%20CZ\Baumarten%202008.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forst-fs-1411.forst.smul.sachsen.de\fob\FBZ%20EIBENSTOCK\Pr&#228;sentationen\Grafiken%20-%20Bilder\Grafiken%20CZ\Baumarten16.%20JH.xls"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forst-fs-1411.forst.smul.sachsen.de\fob\FBZ%20EIBENSTOCK\Pr&#228;sentationen\Grafiken%20-%20Bilder\Baumarten%20Prognose2100.xls"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forst-fs-1411.forst.smul.sachsen.de\fob\Exkursionen\Grafiken%20+%20Karten\0AlleGrafiken\Unterstand.xls"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forst-fs-1411.forst.smul.sachsen.de\home\schussst\&#214;ffentlichkeitsarbeit\Pr&#228;sentationen\Vorlagen%20-%20Karten%20.%20Bilder\Abschussentwicklung%201991-2016.xls"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forst-fs-1411.forst.smul.sachsen.de\home\schussst\Jagd\2016\Diagramm%20Rotwild.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file:///\\forst-fs-1411.forst.smul.sachsen.de\fob\Jagd\Dr&#252;ckjagden\ROW_Strecken\Auswertung_ROW.xlsx"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forst-fs-1411.forst.smul.sachsen.de\home\schussst\&#214;ffentlichkeitsarbeit\Pr&#228;sentationen\Vorlagen%20-%20Karten%20.%20Bilder\WUB2006-2017Vgl.Zaun.xls"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title>
      <c:tx>
        <c:rich>
          <a:bodyPr/>
          <a:lstStyle/>
          <a:p>
            <a:pPr>
              <a:defRPr/>
            </a:pPr>
            <a:r>
              <a:rPr lang="de-DE" dirty="0" err="1" smtClean="0"/>
              <a:t>vlastn</a:t>
            </a:r>
            <a:r>
              <a:rPr lang="cs-CZ" dirty="0" err="1" smtClean="0"/>
              <a:t>ictví</a:t>
            </a:r>
            <a:r>
              <a:rPr lang="de-DE" dirty="0" smtClean="0"/>
              <a:t> </a:t>
            </a:r>
            <a:r>
              <a:rPr lang="de-DE" dirty="0"/>
              <a:t>%</a:t>
            </a:r>
          </a:p>
        </c:rich>
      </c:tx>
      <c:layout/>
    </c:title>
    <c:plotArea>
      <c:layout/>
      <c:pieChart>
        <c:varyColors val="1"/>
        <c:ser>
          <c:idx val="0"/>
          <c:order val="0"/>
          <c:tx>
            <c:strRef>
              <c:f>Tabelle1!$B$1</c:f>
              <c:strCache>
                <c:ptCount val="1"/>
                <c:pt idx="0">
                  <c:v>%</c:v>
                </c:pt>
              </c:strCache>
            </c:strRef>
          </c:tx>
          <c:dPt>
            <c:idx val="0"/>
            <c:explosion val="15"/>
            <c:spPr>
              <a:solidFill>
                <a:srgbClr val="00B050"/>
              </a:solidFill>
            </c:spPr>
          </c:dPt>
          <c:dPt>
            <c:idx val="1"/>
            <c:spPr>
              <a:solidFill>
                <a:srgbClr val="FFFF00"/>
              </a:solidFill>
            </c:spPr>
          </c:dPt>
          <c:dPt>
            <c:idx val="2"/>
            <c:spPr>
              <a:solidFill>
                <a:srgbClr val="FFC000"/>
              </a:solidFill>
            </c:spPr>
          </c:dPt>
          <c:dPt>
            <c:idx val="3"/>
            <c:spPr>
              <a:solidFill>
                <a:schemeClr val="accent6">
                  <a:lumMod val="25000"/>
                  <a:lumOff val="75000"/>
                </a:schemeClr>
              </a:solidFill>
            </c:spPr>
          </c:dPt>
          <c:dPt>
            <c:idx val="4"/>
            <c:spPr>
              <a:solidFill>
                <a:srgbClr val="00B0F0"/>
              </a:solidFill>
            </c:spPr>
          </c:dPt>
          <c:dLbls>
            <c:txPr>
              <a:bodyPr/>
              <a:lstStyle/>
              <a:p>
                <a:pPr>
                  <a:defRPr sz="1600"/>
                </a:pPr>
                <a:endParaRPr lang="cs-CZ"/>
              </a:p>
            </c:txPr>
            <c:showVal val="1"/>
            <c:showLeaderLines val="1"/>
          </c:dLbls>
          <c:cat>
            <c:strRef>
              <c:f>Tabelle1!$A$2:$A$6</c:f>
              <c:strCache>
                <c:ptCount val="5"/>
                <c:pt idx="0">
                  <c:v>Státní Les</c:v>
                </c:pt>
                <c:pt idx="1">
                  <c:v>kostely lesní</c:v>
                </c:pt>
                <c:pt idx="2">
                  <c:v>obecní les</c:v>
                </c:pt>
                <c:pt idx="3">
                  <c:v>spolkový lesní</c:v>
                </c:pt>
                <c:pt idx="4">
                  <c:v>soukromých lesů</c:v>
                </c:pt>
              </c:strCache>
            </c:strRef>
          </c:cat>
          <c:val>
            <c:numRef>
              <c:f>Tabelle1!$B$2:$B$6</c:f>
              <c:numCache>
                <c:formatCode>General</c:formatCode>
                <c:ptCount val="5"/>
                <c:pt idx="0">
                  <c:v>80</c:v>
                </c:pt>
                <c:pt idx="1">
                  <c:v>2</c:v>
                </c:pt>
                <c:pt idx="2">
                  <c:v>5</c:v>
                </c:pt>
                <c:pt idx="3">
                  <c:v>2</c:v>
                </c:pt>
                <c:pt idx="4">
                  <c:v>11</c:v>
                </c:pt>
              </c:numCache>
            </c:numRef>
          </c:val>
        </c:ser>
        <c:dLbls/>
        <c:firstSliceAng val="0"/>
      </c:pieChart>
    </c:plotArea>
    <c:legend>
      <c:legendPos val="r"/>
      <c:layout/>
      <c:txPr>
        <a:bodyPr/>
        <a:lstStyle/>
        <a:p>
          <a:pPr>
            <a:defRPr sz="1600"/>
          </a:pPr>
          <a:endParaRPr lang="cs-CZ"/>
        </a:p>
      </c:txPr>
    </c:legend>
    <c:plotVisOnly val="1"/>
    <c:dispBlanksAs val="zero"/>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autoTitleDeleted val="1"/>
    <c:view3D>
      <c:rotX val="30"/>
      <c:rotY val="38"/>
      <c:perspective val="30"/>
    </c:view3D>
    <c:plotArea>
      <c:layout>
        <c:manualLayout>
          <c:layoutTarget val="inner"/>
          <c:xMode val="edge"/>
          <c:yMode val="edge"/>
          <c:x val="5.2075459317585303E-2"/>
          <c:y val="0.3193573199183436"/>
          <c:w val="0.66794750656168"/>
          <c:h val="0.59822980460775732"/>
        </c:manualLayout>
      </c:layout>
      <c:pie3DChart>
        <c:varyColors val="1"/>
        <c:ser>
          <c:idx val="0"/>
          <c:order val="0"/>
          <c:explosion val="25"/>
          <c:dPt>
            <c:idx val="0"/>
            <c:spPr>
              <a:solidFill>
                <a:schemeClr val="bg1">
                  <a:lumMod val="50000"/>
                </a:schemeClr>
              </a:solidFill>
            </c:spPr>
          </c:dPt>
          <c:dPt>
            <c:idx val="1"/>
            <c:spPr>
              <a:solidFill>
                <a:srgbClr val="FFFF00"/>
              </a:solidFill>
            </c:spPr>
          </c:dPt>
          <c:dPt>
            <c:idx val="2"/>
            <c:spPr>
              <a:solidFill>
                <a:srgbClr val="FF0000"/>
              </a:solidFill>
            </c:spPr>
          </c:dPt>
          <c:dPt>
            <c:idx val="3"/>
            <c:spPr>
              <a:solidFill>
                <a:srgbClr val="00B050"/>
              </a:solidFill>
            </c:spPr>
          </c:dPt>
          <c:dPt>
            <c:idx val="4"/>
            <c:spPr>
              <a:solidFill>
                <a:schemeClr val="accent6">
                  <a:lumMod val="75000"/>
                </a:schemeClr>
              </a:solidFill>
            </c:spPr>
          </c:dPt>
          <c:dPt>
            <c:idx val="5"/>
            <c:spPr>
              <a:solidFill>
                <a:srgbClr val="FFC000"/>
              </a:solidFill>
            </c:spPr>
          </c:dPt>
          <c:dLbls>
            <c:dLbl>
              <c:idx val="0"/>
              <c:layout>
                <c:manualLayout>
                  <c:x val="0.38821054089992407"/>
                  <c:y val="-0.17305636926417459"/>
                </c:manualLayout>
              </c:layout>
              <c:tx>
                <c:rich>
                  <a:bodyPr/>
                  <a:lstStyle/>
                  <a:p>
                    <a:r>
                      <a:rPr lang="de-DE" sz="1800" dirty="0" err="1"/>
                      <a:t>S</a:t>
                    </a:r>
                    <a:r>
                      <a:rPr lang="de-DE" sz="1800" dirty="0" err="1" smtClean="0"/>
                      <a:t>mrk</a:t>
                    </a:r>
                    <a:r>
                      <a:rPr lang="de-DE" sz="1800" dirty="0" smtClean="0"/>
                      <a:t>  </a:t>
                    </a:r>
                    <a:r>
                      <a:rPr lang="de-DE" sz="1800" dirty="0"/>
                      <a:t>
85%</a:t>
                    </a:r>
                    <a:endParaRPr lang="de-DE" dirty="0"/>
                  </a:p>
                </c:rich>
              </c:tx>
              <c:dLblPos val="bestFit"/>
            </c:dLbl>
            <c:dLbl>
              <c:idx val="1"/>
              <c:layout>
                <c:manualLayout>
                  <c:x val="-5.5555555555555558E-3"/>
                  <c:y val="4.6296296296296302E-3"/>
                </c:manualLayout>
              </c:layout>
              <c:tx>
                <c:rich>
                  <a:bodyPr/>
                  <a:lstStyle/>
                  <a:p>
                    <a:r>
                      <a:rPr lang="en-US" dirty="0" err="1" smtClean="0"/>
                      <a:t>Modřín</a:t>
                    </a:r>
                    <a:r>
                      <a:rPr lang="en-US" dirty="0"/>
                      <a:t>
3%</a:t>
                    </a:r>
                  </a:p>
                </c:rich>
              </c:tx>
              <c:dLblPos val="bestFit"/>
              <c:showCatName val="1"/>
              <c:showPercent val="1"/>
            </c:dLbl>
            <c:dLbl>
              <c:idx val="2"/>
              <c:layout>
                <c:manualLayout>
                  <c:x val="-2.2255307809575763E-2"/>
                  <c:y val="-1.3888927953152885E-2"/>
                </c:manualLayout>
              </c:layout>
              <c:tx>
                <c:rich>
                  <a:bodyPr/>
                  <a:lstStyle/>
                  <a:p>
                    <a:r>
                      <a:rPr lang="en-US" dirty="0" smtClean="0"/>
                      <a:t>Buk</a:t>
                    </a:r>
                    <a:r>
                      <a:rPr lang="en-US" dirty="0"/>
                      <a:t>
4%</a:t>
                    </a:r>
                  </a:p>
                </c:rich>
              </c:tx>
              <c:dLblPos val="bestFit"/>
              <c:showCatName val="1"/>
              <c:showPercent val="1"/>
            </c:dLbl>
            <c:dLbl>
              <c:idx val="3"/>
              <c:layout>
                <c:manualLayout>
                  <c:x val="-3.6177297040799895E-2"/>
                  <c:y val="-4.629584054654968E-3"/>
                </c:manualLayout>
              </c:layout>
              <c:tx>
                <c:rich>
                  <a:bodyPr/>
                  <a:lstStyle/>
                  <a:p>
                    <a:r>
                      <a:rPr lang="en-US" dirty="0" err="1" smtClean="0"/>
                      <a:t>Borovice</a:t>
                    </a:r>
                    <a:r>
                      <a:rPr lang="en-US" dirty="0"/>
                      <a:t>
2%</a:t>
                    </a:r>
                  </a:p>
                </c:rich>
              </c:tx>
              <c:dLblPos val="bestFit"/>
              <c:showCatName val="1"/>
              <c:showPercent val="1"/>
            </c:dLbl>
            <c:dLbl>
              <c:idx val="4"/>
              <c:layout>
                <c:manualLayout>
                  <c:x val="2.2692202818437594E-2"/>
                  <c:y val="-3.8832007414084796E-2"/>
                </c:manualLayout>
              </c:layout>
              <c:tx>
                <c:rich>
                  <a:bodyPr/>
                  <a:lstStyle/>
                  <a:p>
                    <a:r>
                      <a:rPr lang="de-DE" sz="1800" b="0" i="0" u="none" strike="noStrike" baseline="0" dirty="0" err="1" smtClean="0"/>
                      <a:t>Ostatní</a:t>
                    </a:r>
                    <a:r>
                      <a:rPr lang="de-DE" sz="1800" dirty="0"/>
                      <a:t>
3%</a:t>
                    </a:r>
                    <a:endParaRPr lang="de-DE" dirty="0"/>
                  </a:p>
                </c:rich>
              </c:tx>
              <c:dLblPos val="bestFit"/>
            </c:dLbl>
            <c:dLbl>
              <c:idx val="5"/>
              <c:layout>
                <c:manualLayout>
                  <c:x val="1.1111111111111115E-2"/>
                  <c:y val="5.0925925925925923E-2"/>
                </c:manualLayout>
              </c:layout>
              <c:dLblPos val="bestFit"/>
              <c:showCatName val="1"/>
              <c:showPercent val="1"/>
            </c:dLbl>
            <c:dLblPos val="outEnd"/>
            <c:showCatName val="1"/>
            <c:showPercent val="1"/>
          </c:dLbls>
          <c:cat>
            <c:strRef>
              <c:f>Tabelle1!$A$1:$F$1</c:f>
              <c:strCache>
                <c:ptCount val="6"/>
                <c:pt idx="0">
                  <c:v>Smrk</c:v>
                </c:pt>
                <c:pt idx="1">
                  <c:v>Modřín</c:v>
                </c:pt>
                <c:pt idx="2">
                  <c:v>Buk</c:v>
                </c:pt>
                <c:pt idx="3">
                  <c:v> Borovice</c:v>
                </c:pt>
                <c:pt idx="4">
                  <c:v>Ostatní</c:v>
                </c:pt>
                <c:pt idx="5">
                  <c:v>volných ploch</c:v>
                </c:pt>
              </c:strCache>
            </c:strRef>
          </c:cat>
          <c:val>
            <c:numRef>
              <c:f>Tabelle1!$A$2:$F$2</c:f>
              <c:numCache>
                <c:formatCode>General</c:formatCode>
                <c:ptCount val="6"/>
                <c:pt idx="0">
                  <c:v>85</c:v>
                </c:pt>
                <c:pt idx="1">
                  <c:v>3</c:v>
                </c:pt>
                <c:pt idx="2">
                  <c:v>4</c:v>
                </c:pt>
                <c:pt idx="3">
                  <c:v>2</c:v>
                </c:pt>
                <c:pt idx="4">
                  <c:v>3</c:v>
                </c:pt>
                <c:pt idx="5">
                  <c:v>3</c:v>
                </c:pt>
              </c:numCache>
            </c:numRef>
          </c:val>
        </c:ser>
        <c:dLbls/>
      </c:pie3DChart>
      <c:spPr>
        <a:noFill/>
        <a:ln w="25400">
          <a:noFill/>
        </a:ln>
      </c:spPr>
    </c:plotArea>
    <c:legend>
      <c:legendPos val="r"/>
      <c:layout/>
    </c:legend>
    <c:plotVisOnly val="1"/>
    <c:dispBlanksAs val="zero"/>
  </c:chart>
  <c:txPr>
    <a:bodyPr/>
    <a:lstStyle/>
    <a:p>
      <a:pPr>
        <a:defRPr sz="1800" b="0" i="0" u="none" strike="noStrike" baseline="0">
          <a:solidFill>
            <a:srgbClr val="000000"/>
          </a:solidFill>
          <a:latin typeface="Calibri"/>
          <a:ea typeface="Calibri"/>
          <a:cs typeface="Calibri"/>
        </a:defRPr>
      </a:pPr>
      <a:endParaRPr lang="cs-CZ"/>
    </a:p>
  </c:txPr>
  <c:externalData r:id="rId2"/>
  <c:userShapes r:id="rId3"/>
</c:chartSpace>
</file>

<file path=ppt/charts/chart3.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view3D>
      <c:rotX val="30"/>
      <c:perspective val="30"/>
    </c:view3D>
    <c:plotArea>
      <c:layout/>
      <c:pie3DChart>
        <c:varyColors val="1"/>
        <c:ser>
          <c:idx val="0"/>
          <c:order val="0"/>
          <c:explosion val="23"/>
          <c:dPt>
            <c:idx val="0"/>
            <c:spPr>
              <a:solidFill>
                <a:schemeClr val="bg1">
                  <a:lumMod val="50000"/>
                </a:schemeClr>
              </a:solidFill>
            </c:spPr>
          </c:dPt>
          <c:dPt>
            <c:idx val="1"/>
            <c:spPr>
              <a:solidFill>
                <a:srgbClr val="FFFF00"/>
              </a:solidFill>
            </c:spPr>
          </c:dPt>
          <c:dPt>
            <c:idx val="2"/>
            <c:spPr>
              <a:solidFill>
                <a:srgbClr val="FF0000"/>
              </a:solidFill>
            </c:spPr>
          </c:dPt>
          <c:dPt>
            <c:idx val="3"/>
            <c:spPr>
              <a:solidFill>
                <a:srgbClr val="00B050"/>
              </a:solidFill>
            </c:spPr>
          </c:dPt>
          <c:dPt>
            <c:idx val="4"/>
            <c:spPr>
              <a:solidFill>
                <a:schemeClr val="accent6"/>
              </a:solidFill>
            </c:spPr>
          </c:dPt>
          <c:dPt>
            <c:idx val="5"/>
            <c:explosion val="20"/>
            <c:spPr>
              <a:solidFill>
                <a:srgbClr val="00B0F0"/>
              </a:solidFill>
            </c:spPr>
          </c:dPt>
          <c:dLbls>
            <c:dLbl>
              <c:idx val="0"/>
              <c:layout>
                <c:manualLayout>
                  <c:x val="-3.6111111111111115E-2"/>
                  <c:y val="-7.4074074074074098E-2"/>
                </c:manualLayout>
              </c:layout>
              <c:dLblPos val="bestFit"/>
              <c:showCatName val="1"/>
              <c:showPercent val="1"/>
            </c:dLbl>
            <c:dLbl>
              <c:idx val="1"/>
              <c:layout>
                <c:manualLayout>
                  <c:x val="-4.1666666666666664E-2"/>
                  <c:y val="6.4814814814814742E-2"/>
                </c:manualLayout>
              </c:layout>
              <c:dLblPos val="bestFit"/>
              <c:showCatName val="1"/>
              <c:showPercent val="1"/>
            </c:dLbl>
            <c:dLbl>
              <c:idx val="3"/>
              <c:layout>
                <c:manualLayout>
                  <c:x val="8.1514008364150042E-2"/>
                  <c:y val="-0.14288963743145974"/>
                </c:manualLayout>
              </c:layout>
              <c:dLblPos val="bestFit"/>
              <c:showCatName val="1"/>
              <c:showPercent val="1"/>
            </c:dLbl>
            <c:dLbl>
              <c:idx val="4"/>
              <c:layout>
                <c:manualLayout>
                  <c:x val="2.7777777777777796E-3"/>
                  <c:y val="-3.9442986293380001E-4"/>
                </c:manualLayout>
              </c:layout>
              <c:dLblPos val="bestFit"/>
              <c:showCatName val="1"/>
              <c:showPercent val="1"/>
            </c:dLbl>
            <c:dLbl>
              <c:idx val="5"/>
              <c:layout>
                <c:manualLayout>
                  <c:x val="7.5000000000000011E-2"/>
                  <c:y val="4.6296296296296302E-3"/>
                </c:manualLayout>
              </c:layout>
              <c:dLblPos val="bestFit"/>
              <c:showCatName val="1"/>
              <c:showPercent val="1"/>
            </c:dLbl>
            <c:txPr>
              <a:bodyPr/>
              <a:lstStyle/>
              <a:p>
                <a:pPr>
                  <a:defRPr sz="1800"/>
                </a:pPr>
                <a:endParaRPr lang="cs-CZ"/>
              </a:p>
            </c:txPr>
            <c:dLblPos val="outEnd"/>
            <c:showCatName val="1"/>
            <c:showPercent val="1"/>
          </c:dLbls>
          <c:cat>
            <c:strRef>
              <c:f>Tabelle1!$A$1:$F$1</c:f>
              <c:strCache>
                <c:ptCount val="6"/>
                <c:pt idx="0">
                  <c:v>Smrk</c:v>
                </c:pt>
                <c:pt idx="1">
                  <c:v>Borovice</c:v>
                </c:pt>
                <c:pt idx="2">
                  <c:v>Buk</c:v>
                </c:pt>
                <c:pt idx="3">
                  <c:v>Jedle</c:v>
                </c:pt>
                <c:pt idx="4">
                  <c:v>Ostatní</c:v>
                </c:pt>
                <c:pt idx="5">
                  <c:v>Javor</c:v>
                </c:pt>
              </c:strCache>
            </c:strRef>
          </c:cat>
          <c:val>
            <c:numRef>
              <c:f>Tabelle1!$A$2:$F$2</c:f>
              <c:numCache>
                <c:formatCode>General</c:formatCode>
                <c:ptCount val="6"/>
                <c:pt idx="0">
                  <c:v>34</c:v>
                </c:pt>
                <c:pt idx="1">
                  <c:v>8</c:v>
                </c:pt>
                <c:pt idx="2">
                  <c:v>24</c:v>
                </c:pt>
                <c:pt idx="3">
                  <c:v>28</c:v>
                </c:pt>
                <c:pt idx="4">
                  <c:v>4</c:v>
                </c:pt>
                <c:pt idx="5">
                  <c:v>2</c:v>
                </c:pt>
              </c:numCache>
            </c:numRef>
          </c:val>
        </c:ser>
        <c:dLbls/>
      </c:pie3DChart>
      <c:spPr>
        <a:noFill/>
        <a:ln w="25400">
          <a:noFill/>
        </a:ln>
      </c:spPr>
    </c:plotArea>
    <c:legend>
      <c:legendPos val="r"/>
      <c:layout/>
      <c:txPr>
        <a:bodyPr/>
        <a:lstStyle/>
        <a:p>
          <a:pPr>
            <a:defRPr sz="1800"/>
          </a:pPr>
          <a:endParaRPr lang="cs-CZ"/>
        </a:p>
      </c:txPr>
    </c:legend>
    <c:plotVisOnly val="1"/>
    <c:dispBlanksAs val="zero"/>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autoTitleDeleted val="1"/>
    <c:view3D>
      <c:rotX val="30"/>
      <c:rotY val="38"/>
      <c:perspective val="30"/>
    </c:view3D>
    <c:plotArea>
      <c:layout>
        <c:manualLayout>
          <c:layoutTarget val="inner"/>
          <c:xMode val="edge"/>
          <c:yMode val="edge"/>
          <c:x val="9.6526311891271352E-2"/>
          <c:y val="0.27392894897199982"/>
          <c:w val="0.66794750656168"/>
          <c:h val="0.59822980460775732"/>
        </c:manualLayout>
      </c:layout>
      <c:pie3DChart>
        <c:varyColors val="1"/>
        <c:ser>
          <c:idx val="0"/>
          <c:order val="0"/>
          <c:explosion val="25"/>
          <c:dPt>
            <c:idx val="0"/>
            <c:spPr>
              <a:solidFill>
                <a:schemeClr val="bg1">
                  <a:lumMod val="50000"/>
                </a:schemeClr>
              </a:solidFill>
            </c:spPr>
          </c:dPt>
          <c:dPt>
            <c:idx val="1"/>
            <c:spPr>
              <a:solidFill>
                <a:srgbClr val="FFFF00"/>
              </a:solidFill>
            </c:spPr>
          </c:dPt>
          <c:dPt>
            <c:idx val="2"/>
            <c:spPr>
              <a:solidFill>
                <a:srgbClr val="FF0000"/>
              </a:solidFill>
            </c:spPr>
          </c:dPt>
          <c:dPt>
            <c:idx val="3"/>
            <c:spPr>
              <a:solidFill>
                <a:srgbClr val="00B050"/>
              </a:solidFill>
            </c:spPr>
          </c:dPt>
          <c:dPt>
            <c:idx val="4"/>
            <c:spPr>
              <a:solidFill>
                <a:schemeClr val="accent6">
                  <a:lumMod val="75000"/>
                </a:schemeClr>
              </a:solidFill>
            </c:spPr>
          </c:dPt>
          <c:dPt>
            <c:idx val="5"/>
            <c:spPr>
              <a:solidFill>
                <a:srgbClr val="00B0F0"/>
              </a:solidFill>
            </c:spPr>
          </c:dPt>
          <c:dLbls>
            <c:dLbl>
              <c:idx val="0"/>
              <c:layout/>
              <c:tx>
                <c:rich>
                  <a:bodyPr/>
                  <a:lstStyle/>
                  <a:p>
                    <a:pPr>
                      <a:defRPr/>
                    </a:pPr>
                    <a:r>
                      <a:rPr lang="en-US" dirty="0" err="1" smtClean="0"/>
                      <a:t>smrk</a:t>
                    </a:r>
                    <a:r>
                      <a:rPr lang="en-US" dirty="0" smtClean="0"/>
                      <a:t>  </a:t>
                    </a:r>
                    <a:r>
                      <a:rPr lang="en-US" dirty="0"/>
                      <a:t>
45%</a:t>
                    </a:r>
                  </a:p>
                </c:rich>
              </c:tx>
              <c:spPr/>
              <c:dLblPos val="outEnd"/>
            </c:dLbl>
            <c:dLbl>
              <c:idx val="1"/>
              <c:layout>
                <c:manualLayout>
                  <c:x val="3.0414416465017894E-3"/>
                  <c:y val="-5.3445240091168312E-3"/>
                </c:manualLayout>
              </c:layout>
              <c:spPr/>
              <c:txPr>
                <a:bodyPr/>
                <a:lstStyle/>
                <a:p>
                  <a:pPr>
                    <a:defRPr/>
                  </a:pPr>
                  <a:endParaRPr lang="cs-CZ"/>
                </a:p>
              </c:txPr>
              <c:dLblPos val="bestFit"/>
              <c:showCatName val="1"/>
              <c:showPercent val="1"/>
            </c:dLbl>
            <c:dLbl>
              <c:idx val="3"/>
              <c:layout>
                <c:manualLayout>
                  <c:x val="2.777777777777779E-2"/>
                  <c:y val="-6.9444444444444461E-2"/>
                </c:manualLayout>
              </c:layout>
              <c:spPr/>
              <c:txPr>
                <a:bodyPr/>
                <a:lstStyle/>
                <a:p>
                  <a:pPr>
                    <a:defRPr/>
                  </a:pPr>
                  <a:endParaRPr lang="cs-CZ"/>
                </a:p>
              </c:txPr>
              <c:dLblPos val="bestFit"/>
              <c:showCatName val="1"/>
              <c:showPercent val="1"/>
            </c:dLbl>
            <c:dLbl>
              <c:idx val="4"/>
              <c:layout>
                <c:manualLayout>
                  <c:x val="-7.98057216768146E-2"/>
                  <c:y val="-2.2345160302053965E-2"/>
                </c:manualLayout>
              </c:layout>
              <c:tx>
                <c:rich>
                  <a:bodyPr/>
                  <a:lstStyle/>
                  <a:p>
                    <a:pPr>
                      <a:defRPr/>
                    </a:pPr>
                    <a:r>
                      <a:rPr lang="cs-CZ" dirty="0" smtClean="0"/>
                      <a:t>Ostatní</a:t>
                    </a:r>
                    <a:r>
                      <a:rPr lang="en-US" dirty="0"/>
                      <a:t>
5%</a:t>
                    </a:r>
                  </a:p>
                </c:rich>
              </c:tx>
              <c:spPr/>
              <c:dLblPos val="bestFit"/>
            </c:dLbl>
            <c:dLbl>
              <c:idx val="5"/>
              <c:layout>
                <c:manualLayout>
                  <c:x val="-1.9444444444444445E-2"/>
                  <c:y val="-3.7037037037037042E-2"/>
                </c:manualLayout>
              </c:layout>
              <c:spPr/>
              <c:txPr>
                <a:bodyPr/>
                <a:lstStyle/>
                <a:p>
                  <a:pPr>
                    <a:defRPr/>
                  </a:pPr>
                  <a:endParaRPr lang="cs-CZ"/>
                </a:p>
              </c:txPr>
              <c:dLblPos val="bestFit"/>
              <c:showCatName val="1"/>
              <c:showPercent val="1"/>
            </c:dLbl>
            <c:dLblPos val="outEnd"/>
            <c:showCatName val="1"/>
            <c:showPercent val="1"/>
          </c:dLbls>
          <c:cat>
            <c:strRef>
              <c:f>Tabelle1!$A$1:$F$1</c:f>
              <c:strCache>
                <c:ptCount val="6"/>
                <c:pt idx="0">
                  <c:v>Smrk</c:v>
                </c:pt>
                <c:pt idx="1">
                  <c:v>Modřín/ Borovice</c:v>
                </c:pt>
                <c:pt idx="2">
                  <c:v>Buk</c:v>
                </c:pt>
                <c:pt idx="3">
                  <c:v>Jedle</c:v>
                </c:pt>
                <c:pt idx="4">
                  <c:v>Ostatní</c:v>
                </c:pt>
                <c:pt idx="5">
                  <c:v>Javor/Olše</c:v>
                </c:pt>
              </c:strCache>
            </c:strRef>
          </c:cat>
          <c:val>
            <c:numRef>
              <c:f>Tabelle1!$A$2:$F$2</c:f>
              <c:numCache>
                <c:formatCode>General</c:formatCode>
                <c:ptCount val="6"/>
                <c:pt idx="0">
                  <c:v>45</c:v>
                </c:pt>
                <c:pt idx="1">
                  <c:v>5</c:v>
                </c:pt>
                <c:pt idx="2">
                  <c:v>20</c:v>
                </c:pt>
                <c:pt idx="3">
                  <c:v>20</c:v>
                </c:pt>
                <c:pt idx="4">
                  <c:v>5</c:v>
                </c:pt>
                <c:pt idx="5">
                  <c:v>5</c:v>
                </c:pt>
              </c:numCache>
            </c:numRef>
          </c:val>
        </c:ser>
        <c:dLbls/>
      </c:pie3DChart>
      <c:spPr>
        <a:noFill/>
        <a:ln w="25400">
          <a:noFill/>
        </a:ln>
      </c:spPr>
    </c:plotArea>
    <c:legend>
      <c:legendPos val="r"/>
      <c:layout/>
    </c:legend>
    <c:plotVisOnly val="1"/>
    <c:dispBlanksAs val="zero"/>
  </c:chart>
  <c:txPr>
    <a:bodyPr/>
    <a:lstStyle/>
    <a:p>
      <a:pPr>
        <a:defRPr sz="1800"/>
      </a:pPr>
      <a:endParaRPr lang="cs-CZ"/>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rgbClr val="333333"/>
                </a:solidFill>
                <a:latin typeface="Arial" panose="020B0604020202020204" pitchFamily="34" charset="0"/>
                <a:ea typeface="+mn-ea"/>
                <a:cs typeface="Arial" panose="020B0604020202020204" pitchFamily="34" charset="0"/>
              </a:defRPr>
            </a:pPr>
            <a:r>
              <a:rPr lang="en-US" dirty="0" smtClean="0"/>
              <a:t> </a:t>
            </a:r>
            <a:r>
              <a:rPr lang="en-GB" sz="1800" b="1" i="0" baseline="0" dirty="0" err="1" smtClean="0"/>
              <a:t>Vývoj</a:t>
            </a:r>
            <a:r>
              <a:rPr lang="en-GB" sz="1800" b="1" i="0" baseline="0" dirty="0" smtClean="0"/>
              <a:t> </a:t>
            </a:r>
            <a:r>
              <a:rPr lang="en-GB" sz="1800" b="1" i="0" baseline="0" dirty="0" err="1" smtClean="0"/>
              <a:t>podrostu</a:t>
            </a:r>
            <a:r>
              <a:rPr lang="cs-CZ" sz="1800" b="1" i="0" baseline="0" dirty="0" smtClean="0"/>
              <a:t> na LS </a:t>
            </a:r>
            <a:r>
              <a:rPr lang="en-US" dirty="0" err="1" smtClean="0"/>
              <a:t>Eibenstock</a:t>
            </a:r>
            <a:endParaRPr lang="en-US" dirty="0" smtClean="0"/>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rgbClr val="333333"/>
                </a:solidFill>
                <a:latin typeface="Arial" panose="020B0604020202020204" pitchFamily="34" charset="0"/>
                <a:ea typeface="+mn-ea"/>
                <a:cs typeface="Arial" panose="020B0604020202020204" pitchFamily="34" charset="0"/>
              </a:defRPr>
            </a:pPr>
            <a:endParaRPr lang="en-US" dirty="0"/>
          </a:p>
        </c:rich>
      </c:tx>
      <c:layout>
        <c:manualLayout>
          <c:xMode val="edge"/>
          <c:yMode val="edge"/>
          <c:x val="0.11938188976377953"/>
          <c:y val="0"/>
        </c:manualLayout>
      </c:layout>
      <c:overlay val="1"/>
    </c:title>
    <c:plotArea>
      <c:layout/>
      <c:barChart>
        <c:barDir val="col"/>
        <c:grouping val="stacked"/>
        <c:ser>
          <c:idx val="0"/>
          <c:order val="0"/>
          <c:tx>
            <c:strRef>
              <c:f>'FoB (3)'!$B$26</c:f>
              <c:strCache>
                <c:ptCount val="1"/>
                <c:pt idx="0">
                  <c:v>GFI / Smrk ztepilý </c:v>
                </c:pt>
              </c:strCache>
            </c:strRef>
          </c:tx>
          <c:spPr>
            <a:solidFill>
              <a:schemeClr val="bg1">
                <a:lumMod val="75000"/>
              </a:schemeClr>
            </a:solidFill>
            <a:ln>
              <a:solidFill>
                <a:schemeClr val="tx1"/>
              </a:solidFill>
            </a:ln>
          </c:spPr>
          <c:dLbls>
            <c:dLbl>
              <c:idx val="2"/>
              <c:layout>
                <c:manualLayout>
                  <c:x val="8.745584742191179E-3"/>
                  <c:y val="0"/>
                </c:manualLayout>
              </c:layout>
              <c:showVal val="1"/>
            </c:dLbl>
            <c:txPr>
              <a:bodyPr/>
              <a:lstStyle/>
              <a:p>
                <a:pPr>
                  <a:defRPr sz="1000" b="1"/>
                </a:pPr>
                <a:endParaRPr lang="cs-CZ"/>
              </a:p>
            </c:txPr>
            <c:showVal val="1"/>
          </c:dLbls>
          <c:cat>
            <c:numRef>
              <c:f>'FoB (3)'!$A$27:$A$31</c:f>
              <c:numCache>
                <c:formatCode>General</c:formatCode>
                <c:ptCount val="5"/>
                <c:pt idx="0">
                  <c:v>1990</c:v>
                </c:pt>
                <c:pt idx="1">
                  <c:v>2000</c:v>
                </c:pt>
                <c:pt idx="2">
                  <c:v>2008</c:v>
                </c:pt>
                <c:pt idx="3">
                  <c:v>2014</c:v>
                </c:pt>
                <c:pt idx="4">
                  <c:v>2018</c:v>
                </c:pt>
              </c:numCache>
            </c:numRef>
          </c:cat>
          <c:val>
            <c:numRef>
              <c:f>'FoB (3)'!$B$27:$B$31</c:f>
              <c:numCache>
                <c:formatCode>General\ "ha"</c:formatCode>
                <c:ptCount val="5"/>
                <c:pt idx="0">
                  <c:v>714</c:v>
                </c:pt>
                <c:pt idx="1">
                  <c:v>1577.3</c:v>
                </c:pt>
                <c:pt idx="2">
                  <c:v>2000.9</c:v>
                </c:pt>
                <c:pt idx="3">
                  <c:v>2831</c:v>
                </c:pt>
                <c:pt idx="4">
                  <c:v>3000.9</c:v>
                </c:pt>
              </c:numCache>
            </c:numRef>
          </c:val>
        </c:ser>
        <c:ser>
          <c:idx val="1"/>
          <c:order val="1"/>
          <c:tx>
            <c:strRef>
              <c:f>'FoB (3)'!$C$26</c:f>
              <c:strCache>
                <c:ptCount val="1"/>
                <c:pt idx="0">
                  <c:v>RBU / Buk</c:v>
                </c:pt>
              </c:strCache>
            </c:strRef>
          </c:tx>
          <c:spPr>
            <a:solidFill>
              <a:srgbClr val="FF0000"/>
            </a:solidFill>
            <a:ln>
              <a:solidFill>
                <a:schemeClr val="tx1"/>
              </a:solidFill>
            </a:ln>
          </c:spPr>
          <c:dLbls>
            <c:dLbl>
              <c:idx val="0"/>
              <c:layout>
                <c:manualLayout>
                  <c:x val="-2.9153096855170373E-3"/>
                  <c:y val="-2.3374243557944704E-2"/>
                </c:manualLayout>
              </c:layout>
              <c:showVal val="1"/>
            </c:dLbl>
            <c:dLbl>
              <c:idx val="2"/>
              <c:layout>
                <c:manualLayout>
                  <c:x val="8.745584742191179E-3"/>
                  <c:y val="-4.2498624650809339E-3"/>
                </c:manualLayout>
              </c:layout>
              <c:showVal val="1"/>
            </c:dLbl>
            <c:dLbl>
              <c:idx val="3"/>
              <c:layout>
                <c:manualLayout>
                  <c:x val="1.4575974570318633E-2"/>
                  <c:y val="0"/>
                </c:manualLayout>
              </c:layout>
              <c:showVal val="1"/>
            </c:dLbl>
            <c:dLbl>
              <c:idx val="4"/>
              <c:layout>
                <c:manualLayout>
                  <c:x val="1.1660779656254911E-2"/>
                  <c:y val="-6.3747936976212829E-3"/>
                </c:manualLayout>
              </c:layout>
              <c:showVal val="1"/>
            </c:dLbl>
            <c:txPr>
              <a:bodyPr/>
              <a:lstStyle/>
              <a:p>
                <a:pPr>
                  <a:defRPr b="1"/>
                </a:pPr>
                <a:endParaRPr lang="cs-CZ"/>
              </a:p>
            </c:txPr>
            <c:showVal val="1"/>
          </c:dLbls>
          <c:cat>
            <c:numRef>
              <c:f>'FoB (3)'!$A$27:$A$31</c:f>
              <c:numCache>
                <c:formatCode>General</c:formatCode>
                <c:ptCount val="5"/>
                <c:pt idx="0">
                  <c:v>1990</c:v>
                </c:pt>
                <c:pt idx="1">
                  <c:v>2000</c:v>
                </c:pt>
                <c:pt idx="2">
                  <c:v>2008</c:v>
                </c:pt>
                <c:pt idx="3">
                  <c:v>2014</c:v>
                </c:pt>
                <c:pt idx="4">
                  <c:v>2018</c:v>
                </c:pt>
              </c:numCache>
            </c:numRef>
          </c:cat>
          <c:val>
            <c:numRef>
              <c:f>'FoB (3)'!$C$27:$C$31</c:f>
              <c:numCache>
                <c:formatCode>General\ "ha"</c:formatCode>
                <c:ptCount val="5"/>
                <c:pt idx="0">
                  <c:v>79.3</c:v>
                </c:pt>
                <c:pt idx="1">
                  <c:v>798.69999999999993</c:v>
                </c:pt>
                <c:pt idx="2">
                  <c:v>1192.1999999999998</c:v>
                </c:pt>
                <c:pt idx="3">
                  <c:v>1717.6299999999999</c:v>
                </c:pt>
                <c:pt idx="4">
                  <c:v>2192.1999999999998</c:v>
                </c:pt>
              </c:numCache>
            </c:numRef>
          </c:val>
        </c:ser>
        <c:ser>
          <c:idx val="2"/>
          <c:order val="2"/>
          <c:tx>
            <c:strRef>
              <c:f>'FoB (3)'!$D$26</c:f>
              <c:strCache>
                <c:ptCount val="1"/>
                <c:pt idx="0">
                  <c:v>WTA / Jedle bělokorá </c:v>
                </c:pt>
              </c:strCache>
            </c:strRef>
          </c:tx>
          <c:spPr>
            <a:solidFill>
              <a:srgbClr val="92D050"/>
            </a:solidFill>
            <a:ln>
              <a:solidFill>
                <a:schemeClr val="tx1"/>
              </a:solidFill>
            </a:ln>
          </c:spPr>
          <c:dLbls>
            <c:dLbl>
              <c:idx val="0"/>
              <c:layout>
                <c:manualLayout>
                  <c:x val="0"/>
                  <c:y val="-4.4623555883348973E-2"/>
                </c:manualLayout>
              </c:layout>
              <c:showVal val="1"/>
            </c:dLbl>
            <c:dLbl>
              <c:idx val="3"/>
              <c:layout>
                <c:manualLayout>
                  <c:x val="1.4575974570318633E-2"/>
                  <c:y val="0"/>
                </c:manualLayout>
              </c:layout>
              <c:showVal val="1"/>
            </c:dLbl>
            <c:dLbl>
              <c:idx val="4"/>
              <c:layout>
                <c:manualLayout>
                  <c:x val="1.1660779656254911E-2"/>
                  <c:y val="6.3747936976212439E-3"/>
                </c:manualLayout>
              </c:layout>
              <c:showVal val="1"/>
            </c:dLbl>
            <c:txPr>
              <a:bodyPr/>
              <a:lstStyle/>
              <a:p>
                <a:pPr>
                  <a:defRPr b="1"/>
                </a:pPr>
                <a:endParaRPr lang="cs-CZ"/>
              </a:p>
            </c:txPr>
            <c:showVal val="1"/>
          </c:dLbls>
          <c:cat>
            <c:numRef>
              <c:f>'FoB (3)'!$A$27:$A$31</c:f>
              <c:numCache>
                <c:formatCode>General</c:formatCode>
                <c:ptCount val="5"/>
                <c:pt idx="0">
                  <c:v>1990</c:v>
                </c:pt>
                <c:pt idx="1">
                  <c:v>2000</c:v>
                </c:pt>
                <c:pt idx="2">
                  <c:v>2008</c:v>
                </c:pt>
                <c:pt idx="3">
                  <c:v>2014</c:v>
                </c:pt>
                <c:pt idx="4">
                  <c:v>2018</c:v>
                </c:pt>
              </c:numCache>
            </c:numRef>
          </c:cat>
          <c:val>
            <c:numRef>
              <c:f>'FoB (3)'!$D$27:$D$31</c:f>
              <c:numCache>
                <c:formatCode>General\ "ha"</c:formatCode>
                <c:ptCount val="5"/>
                <c:pt idx="0">
                  <c:v>4.0999999999999996</c:v>
                </c:pt>
                <c:pt idx="1">
                  <c:v>197.2</c:v>
                </c:pt>
                <c:pt idx="2">
                  <c:v>515.5</c:v>
                </c:pt>
                <c:pt idx="3">
                  <c:v>1297.8100000000002</c:v>
                </c:pt>
                <c:pt idx="4">
                  <c:v>1815.5</c:v>
                </c:pt>
              </c:numCache>
            </c:numRef>
          </c:val>
        </c:ser>
        <c:ser>
          <c:idx val="3"/>
          <c:order val="3"/>
          <c:tx>
            <c:strRef>
              <c:f>'FoB (3)'!$E$26</c:f>
              <c:strCache>
                <c:ptCount val="1"/>
                <c:pt idx="0">
                  <c:v>Sonstige / Jiné </c:v>
                </c:pt>
              </c:strCache>
            </c:strRef>
          </c:tx>
          <c:spPr>
            <a:solidFill>
              <a:srgbClr val="FFFF00"/>
            </a:solidFill>
            <a:ln>
              <a:solidFill>
                <a:schemeClr val="tx1"/>
              </a:solidFill>
            </a:ln>
          </c:spPr>
          <c:dLbls>
            <c:dLbl>
              <c:idx val="0"/>
              <c:layout>
                <c:manualLayout>
                  <c:x val="-2.9151949140637399E-3"/>
                  <c:y val="-6.5872868208753238E-2"/>
                </c:manualLayout>
              </c:layout>
              <c:showVal val="1"/>
            </c:dLbl>
            <c:txPr>
              <a:bodyPr/>
              <a:lstStyle/>
              <a:p>
                <a:pPr>
                  <a:defRPr b="1"/>
                </a:pPr>
                <a:endParaRPr lang="cs-CZ"/>
              </a:p>
            </c:txPr>
            <c:showVal val="1"/>
          </c:dLbls>
          <c:cat>
            <c:numRef>
              <c:f>'FoB (3)'!$A$27:$A$31</c:f>
              <c:numCache>
                <c:formatCode>General</c:formatCode>
                <c:ptCount val="5"/>
                <c:pt idx="0">
                  <c:v>1990</c:v>
                </c:pt>
                <c:pt idx="1">
                  <c:v>2000</c:v>
                </c:pt>
                <c:pt idx="2">
                  <c:v>2008</c:v>
                </c:pt>
                <c:pt idx="3">
                  <c:v>2014</c:v>
                </c:pt>
                <c:pt idx="4">
                  <c:v>2018</c:v>
                </c:pt>
              </c:numCache>
            </c:numRef>
          </c:cat>
          <c:val>
            <c:numRef>
              <c:f>'FoB (3)'!$E$27:$E$31</c:f>
              <c:numCache>
                <c:formatCode>General\ "ha"</c:formatCode>
                <c:ptCount val="5"/>
                <c:pt idx="0">
                  <c:v>53.9</c:v>
                </c:pt>
                <c:pt idx="1">
                  <c:v>274.3</c:v>
                </c:pt>
                <c:pt idx="2">
                  <c:v>375.00000000000006</c:v>
                </c:pt>
                <c:pt idx="3">
                  <c:v>696</c:v>
                </c:pt>
                <c:pt idx="4">
                  <c:v>696</c:v>
                </c:pt>
              </c:numCache>
            </c:numRef>
          </c:val>
        </c:ser>
        <c:dLbls/>
        <c:overlap val="100"/>
        <c:axId val="55678080"/>
        <c:axId val="55679616"/>
      </c:barChart>
      <c:catAx>
        <c:axId val="55678080"/>
        <c:scaling>
          <c:orientation val="minMax"/>
        </c:scaling>
        <c:axPos val="b"/>
        <c:numFmt formatCode="General" sourceLinked="1"/>
        <c:tickLblPos val="nextTo"/>
        <c:crossAx val="55679616"/>
        <c:crosses val="autoZero"/>
        <c:auto val="1"/>
        <c:lblAlgn val="ctr"/>
        <c:lblOffset val="100"/>
      </c:catAx>
      <c:valAx>
        <c:axId val="55679616"/>
        <c:scaling>
          <c:orientation val="minMax"/>
        </c:scaling>
        <c:axPos val="l"/>
        <c:majorGridlines/>
        <c:numFmt formatCode="General\ &quot;ha&quot;" sourceLinked="1"/>
        <c:tickLblPos val="nextTo"/>
        <c:crossAx val="55678080"/>
        <c:crosses val="autoZero"/>
        <c:crossBetween val="between"/>
      </c:valAx>
    </c:plotArea>
    <c:legend>
      <c:legendPos val="r"/>
      <c:layout>
        <c:manualLayout>
          <c:xMode val="edge"/>
          <c:yMode val="edge"/>
          <c:x val="0.80076628308516684"/>
          <c:y val="0.332370411243468"/>
          <c:w val="0.17038855186889243"/>
          <c:h val="0.25723263010937203"/>
        </c:manualLayout>
      </c:layout>
    </c:legend>
    <c:plotVisOnly val="1"/>
    <c:dispBlanksAs val="gap"/>
  </c:chart>
  <c:txPr>
    <a:bodyPr/>
    <a:lstStyle/>
    <a:p>
      <a:pPr>
        <a:defRPr>
          <a:latin typeface="Arial" panose="020B0604020202020204" pitchFamily="34" charset="0"/>
          <a:cs typeface="Arial" panose="020B0604020202020204" pitchFamily="34" charset="0"/>
        </a:defRPr>
      </a:pPr>
      <a:endParaRPr lang="cs-CZ"/>
    </a:p>
  </c:tx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title>
      <c:tx>
        <c:rich>
          <a:bodyPr/>
          <a:lstStyle/>
          <a:p>
            <a:pPr>
              <a:defRPr sz="1800" b="1" i="0" u="none" strike="noStrike" baseline="0">
                <a:solidFill>
                  <a:srgbClr val="000000"/>
                </a:solidFill>
                <a:latin typeface="Calibri"/>
                <a:ea typeface="Calibri"/>
                <a:cs typeface="Calibri"/>
              </a:defRPr>
            </a:pPr>
            <a:r>
              <a:rPr lang="de-DE"/>
              <a:t> </a:t>
            </a:r>
          </a:p>
        </c:rich>
      </c:tx>
      <c:layout/>
    </c:title>
    <c:plotArea>
      <c:layout>
        <c:manualLayout>
          <c:layoutTarget val="inner"/>
          <c:xMode val="edge"/>
          <c:yMode val="edge"/>
          <c:x val="7.7943348479289534E-2"/>
          <c:y val="5.4081213198533512E-2"/>
          <c:w val="0.71350906385231294"/>
          <c:h val="0.81617579528200568"/>
        </c:manualLayout>
      </c:layout>
      <c:lineChart>
        <c:grouping val="standard"/>
        <c:ser>
          <c:idx val="0"/>
          <c:order val="0"/>
          <c:tx>
            <c:strRef>
              <c:f>Tabelle1!$B$1</c:f>
              <c:strCache>
                <c:ptCount val="1"/>
                <c:pt idx="0">
                  <c:v>Rotwild</c:v>
                </c:pt>
              </c:strCache>
            </c:strRef>
          </c:tx>
          <c:spPr>
            <a:ln>
              <a:solidFill>
                <a:srgbClr val="FF0000"/>
              </a:solidFill>
            </a:ln>
          </c:spPr>
          <c:marker>
            <c:symbol val="none"/>
          </c:marker>
          <c:cat>
            <c:strRef>
              <c:f>Tabelle1!$A$2:$A$26</c:f>
              <c:strCache>
                <c:ptCount val="25"/>
                <c:pt idx="0">
                  <c:v> 91/92</c:v>
                </c:pt>
                <c:pt idx="1">
                  <c:v> 92/93</c:v>
                </c:pt>
                <c:pt idx="2">
                  <c:v> 93/94</c:v>
                </c:pt>
                <c:pt idx="3">
                  <c:v> 94/95</c:v>
                </c:pt>
                <c:pt idx="4">
                  <c:v> 95/96</c:v>
                </c:pt>
                <c:pt idx="5">
                  <c:v> 96/97</c:v>
                </c:pt>
                <c:pt idx="6">
                  <c:v> 97/98</c:v>
                </c:pt>
                <c:pt idx="7">
                  <c:v> 98/99</c:v>
                </c:pt>
                <c:pt idx="8">
                  <c:v> 99/00</c:v>
                </c:pt>
                <c:pt idx="9">
                  <c:v> 00/01</c:v>
                </c:pt>
                <c:pt idx="10">
                  <c:v> 01/02</c:v>
                </c:pt>
                <c:pt idx="11">
                  <c:v> 02/03</c:v>
                </c:pt>
                <c:pt idx="12">
                  <c:v> 03/04</c:v>
                </c:pt>
                <c:pt idx="13">
                  <c:v> 04/05</c:v>
                </c:pt>
                <c:pt idx="14">
                  <c:v> 05/06</c:v>
                </c:pt>
                <c:pt idx="15">
                  <c:v> 06/07</c:v>
                </c:pt>
                <c:pt idx="16">
                  <c:v> 07/08</c:v>
                </c:pt>
                <c:pt idx="17">
                  <c:v> 08/09</c:v>
                </c:pt>
                <c:pt idx="18">
                  <c:v> 09/10</c:v>
                </c:pt>
                <c:pt idx="19">
                  <c:v> 10/11</c:v>
                </c:pt>
                <c:pt idx="20">
                  <c:v> 11/12</c:v>
                </c:pt>
                <c:pt idx="21">
                  <c:v> 12/13</c:v>
                </c:pt>
                <c:pt idx="22">
                  <c:v> 13/14</c:v>
                </c:pt>
                <c:pt idx="23">
                  <c:v> 14/15</c:v>
                </c:pt>
                <c:pt idx="24">
                  <c:v> 15/16</c:v>
                </c:pt>
              </c:strCache>
            </c:strRef>
          </c:cat>
          <c:val>
            <c:numRef>
              <c:f>Tabelle1!$B$2:$B$26</c:f>
              <c:numCache>
                <c:formatCode>General</c:formatCode>
                <c:ptCount val="25"/>
                <c:pt idx="0">
                  <c:v>626</c:v>
                </c:pt>
                <c:pt idx="1">
                  <c:v>392</c:v>
                </c:pt>
                <c:pt idx="2">
                  <c:v>380</c:v>
                </c:pt>
                <c:pt idx="3">
                  <c:v>383</c:v>
                </c:pt>
                <c:pt idx="4">
                  <c:v>378</c:v>
                </c:pt>
                <c:pt idx="5">
                  <c:v>246</c:v>
                </c:pt>
                <c:pt idx="6">
                  <c:v>176</c:v>
                </c:pt>
                <c:pt idx="7">
                  <c:v>221</c:v>
                </c:pt>
                <c:pt idx="8">
                  <c:v>184</c:v>
                </c:pt>
                <c:pt idx="9">
                  <c:v>197</c:v>
                </c:pt>
                <c:pt idx="10">
                  <c:v>166</c:v>
                </c:pt>
                <c:pt idx="11">
                  <c:v>136</c:v>
                </c:pt>
                <c:pt idx="12">
                  <c:v>136</c:v>
                </c:pt>
                <c:pt idx="13">
                  <c:v>106</c:v>
                </c:pt>
                <c:pt idx="14">
                  <c:v>112</c:v>
                </c:pt>
                <c:pt idx="15">
                  <c:v>98</c:v>
                </c:pt>
                <c:pt idx="16">
                  <c:v>125</c:v>
                </c:pt>
                <c:pt idx="17">
                  <c:v>123</c:v>
                </c:pt>
                <c:pt idx="18">
                  <c:v>94</c:v>
                </c:pt>
                <c:pt idx="19">
                  <c:v>117</c:v>
                </c:pt>
                <c:pt idx="20">
                  <c:v>101</c:v>
                </c:pt>
                <c:pt idx="21">
                  <c:v>117</c:v>
                </c:pt>
                <c:pt idx="22">
                  <c:v>107</c:v>
                </c:pt>
                <c:pt idx="23">
                  <c:v>96</c:v>
                </c:pt>
                <c:pt idx="24">
                  <c:v>120</c:v>
                </c:pt>
              </c:numCache>
            </c:numRef>
          </c:val>
        </c:ser>
        <c:ser>
          <c:idx val="1"/>
          <c:order val="1"/>
          <c:tx>
            <c:strRef>
              <c:f>Tabelle1!$C$1</c:f>
              <c:strCache>
                <c:ptCount val="1"/>
                <c:pt idx="0">
                  <c:v>Rehwild</c:v>
                </c:pt>
              </c:strCache>
            </c:strRef>
          </c:tx>
          <c:spPr>
            <a:ln>
              <a:solidFill>
                <a:srgbClr val="00B050"/>
              </a:solidFill>
            </a:ln>
          </c:spPr>
          <c:marker>
            <c:symbol val="none"/>
          </c:marker>
          <c:cat>
            <c:strRef>
              <c:f>Tabelle1!$A$2:$A$26</c:f>
              <c:strCache>
                <c:ptCount val="25"/>
                <c:pt idx="0">
                  <c:v> 91/92</c:v>
                </c:pt>
                <c:pt idx="1">
                  <c:v> 92/93</c:v>
                </c:pt>
                <c:pt idx="2">
                  <c:v> 93/94</c:v>
                </c:pt>
                <c:pt idx="3">
                  <c:v> 94/95</c:v>
                </c:pt>
                <c:pt idx="4">
                  <c:v> 95/96</c:v>
                </c:pt>
                <c:pt idx="5">
                  <c:v> 96/97</c:v>
                </c:pt>
                <c:pt idx="6">
                  <c:v> 97/98</c:v>
                </c:pt>
                <c:pt idx="7">
                  <c:v> 98/99</c:v>
                </c:pt>
                <c:pt idx="8">
                  <c:v> 99/00</c:v>
                </c:pt>
                <c:pt idx="9">
                  <c:v> 00/01</c:v>
                </c:pt>
                <c:pt idx="10">
                  <c:v> 01/02</c:v>
                </c:pt>
                <c:pt idx="11">
                  <c:v> 02/03</c:v>
                </c:pt>
                <c:pt idx="12">
                  <c:v> 03/04</c:v>
                </c:pt>
                <c:pt idx="13">
                  <c:v> 04/05</c:v>
                </c:pt>
                <c:pt idx="14">
                  <c:v> 05/06</c:v>
                </c:pt>
                <c:pt idx="15">
                  <c:v> 06/07</c:v>
                </c:pt>
                <c:pt idx="16">
                  <c:v> 07/08</c:v>
                </c:pt>
                <c:pt idx="17">
                  <c:v> 08/09</c:v>
                </c:pt>
                <c:pt idx="18">
                  <c:v> 09/10</c:v>
                </c:pt>
                <c:pt idx="19">
                  <c:v> 10/11</c:v>
                </c:pt>
                <c:pt idx="20">
                  <c:v> 11/12</c:v>
                </c:pt>
                <c:pt idx="21">
                  <c:v> 12/13</c:v>
                </c:pt>
                <c:pt idx="22">
                  <c:v> 13/14</c:v>
                </c:pt>
                <c:pt idx="23">
                  <c:v> 14/15</c:v>
                </c:pt>
                <c:pt idx="24">
                  <c:v> 15/16</c:v>
                </c:pt>
              </c:strCache>
            </c:strRef>
          </c:cat>
          <c:val>
            <c:numRef>
              <c:f>Tabelle1!$C$2:$C$26</c:f>
              <c:numCache>
                <c:formatCode>General</c:formatCode>
                <c:ptCount val="25"/>
                <c:pt idx="0">
                  <c:v>566</c:v>
                </c:pt>
                <c:pt idx="1">
                  <c:v>538</c:v>
                </c:pt>
                <c:pt idx="2">
                  <c:v>553</c:v>
                </c:pt>
                <c:pt idx="3">
                  <c:v>647</c:v>
                </c:pt>
                <c:pt idx="4">
                  <c:v>596</c:v>
                </c:pt>
                <c:pt idx="5">
                  <c:v>537</c:v>
                </c:pt>
                <c:pt idx="6">
                  <c:v>554</c:v>
                </c:pt>
                <c:pt idx="7">
                  <c:v>599</c:v>
                </c:pt>
                <c:pt idx="8">
                  <c:v>610</c:v>
                </c:pt>
                <c:pt idx="9">
                  <c:v>623</c:v>
                </c:pt>
                <c:pt idx="10">
                  <c:v>660</c:v>
                </c:pt>
                <c:pt idx="11">
                  <c:v>484</c:v>
                </c:pt>
                <c:pt idx="12">
                  <c:v>562</c:v>
                </c:pt>
                <c:pt idx="13">
                  <c:v>602</c:v>
                </c:pt>
                <c:pt idx="14">
                  <c:v>526</c:v>
                </c:pt>
                <c:pt idx="15">
                  <c:v>355</c:v>
                </c:pt>
                <c:pt idx="16">
                  <c:v>547</c:v>
                </c:pt>
                <c:pt idx="17">
                  <c:v>581</c:v>
                </c:pt>
                <c:pt idx="18">
                  <c:v>547</c:v>
                </c:pt>
                <c:pt idx="19">
                  <c:v>528</c:v>
                </c:pt>
                <c:pt idx="20">
                  <c:v>509</c:v>
                </c:pt>
                <c:pt idx="21">
                  <c:v>703</c:v>
                </c:pt>
                <c:pt idx="22">
                  <c:v>552</c:v>
                </c:pt>
                <c:pt idx="23">
                  <c:v>637</c:v>
                </c:pt>
                <c:pt idx="24">
                  <c:v>673</c:v>
                </c:pt>
              </c:numCache>
            </c:numRef>
          </c:val>
        </c:ser>
        <c:ser>
          <c:idx val="2"/>
          <c:order val="2"/>
          <c:tx>
            <c:strRef>
              <c:f>Tabelle1!$D$1</c:f>
              <c:strCache>
                <c:ptCount val="1"/>
                <c:pt idx="0">
                  <c:v>Schwarzwild</c:v>
                </c:pt>
              </c:strCache>
            </c:strRef>
          </c:tx>
          <c:spPr>
            <a:ln>
              <a:solidFill>
                <a:schemeClr val="tx1"/>
              </a:solidFill>
            </a:ln>
          </c:spPr>
          <c:marker>
            <c:symbol val="none"/>
          </c:marker>
          <c:cat>
            <c:strRef>
              <c:f>Tabelle1!$A$2:$A$26</c:f>
              <c:strCache>
                <c:ptCount val="25"/>
                <c:pt idx="0">
                  <c:v> 91/92</c:v>
                </c:pt>
                <c:pt idx="1">
                  <c:v> 92/93</c:v>
                </c:pt>
                <c:pt idx="2">
                  <c:v> 93/94</c:v>
                </c:pt>
                <c:pt idx="3">
                  <c:v> 94/95</c:v>
                </c:pt>
                <c:pt idx="4">
                  <c:v> 95/96</c:v>
                </c:pt>
                <c:pt idx="5">
                  <c:v> 96/97</c:v>
                </c:pt>
                <c:pt idx="6">
                  <c:v> 97/98</c:v>
                </c:pt>
                <c:pt idx="7">
                  <c:v> 98/99</c:v>
                </c:pt>
                <c:pt idx="8">
                  <c:v> 99/00</c:v>
                </c:pt>
                <c:pt idx="9">
                  <c:v> 00/01</c:v>
                </c:pt>
                <c:pt idx="10">
                  <c:v> 01/02</c:v>
                </c:pt>
                <c:pt idx="11">
                  <c:v> 02/03</c:v>
                </c:pt>
                <c:pt idx="12">
                  <c:v> 03/04</c:v>
                </c:pt>
                <c:pt idx="13">
                  <c:v> 04/05</c:v>
                </c:pt>
                <c:pt idx="14">
                  <c:v> 05/06</c:v>
                </c:pt>
                <c:pt idx="15">
                  <c:v> 06/07</c:v>
                </c:pt>
                <c:pt idx="16">
                  <c:v> 07/08</c:v>
                </c:pt>
                <c:pt idx="17">
                  <c:v> 08/09</c:v>
                </c:pt>
                <c:pt idx="18">
                  <c:v> 09/10</c:v>
                </c:pt>
                <c:pt idx="19">
                  <c:v> 10/11</c:v>
                </c:pt>
                <c:pt idx="20">
                  <c:v> 11/12</c:v>
                </c:pt>
                <c:pt idx="21">
                  <c:v> 12/13</c:v>
                </c:pt>
                <c:pt idx="22">
                  <c:v> 13/14</c:v>
                </c:pt>
                <c:pt idx="23">
                  <c:v> 14/15</c:v>
                </c:pt>
                <c:pt idx="24">
                  <c:v> 15/16</c:v>
                </c:pt>
              </c:strCache>
            </c:strRef>
          </c:cat>
          <c:val>
            <c:numRef>
              <c:f>Tabelle1!$D$2:$D$26</c:f>
              <c:numCache>
                <c:formatCode>General</c:formatCode>
                <c:ptCount val="25"/>
                <c:pt idx="0">
                  <c:v>65</c:v>
                </c:pt>
                <c:pt idx="1">
                  <c:v>55</c:v>
                </c:pt>
                <c:pt idx="2">
                  <c:v>61</c:v>
                </c:pt>
                <c:pt idx="3">
                  <c:v>51</c:v>
                </c:pt>
                <c:pt idx="4">
                  <c:v>19</c:v>
                </c:pt>
                <c:pt idx="5">
                  <c:v>79</c:v>
                </c:pt>
                <c:pt idx="6">
                  <c:v>61</c:v>
                </c:pt>
                <c:pt idx="7">
                  <c:v>71</c:v>
                </c:pt>
                <c:pt idx="8">
                  <c:v>104</c:v>
                </c:pt>
                <c:pt idx="9">
                  <c:v>139</c:v>
                </c:pt>
                <c:pt idx="10">
                  <c:v>184</c:v>
                </c:pt>
                <c:pt idx="11">
                  <c:v>218</c:v>
                </c:pt>
                <c:pt idx="12">
                  <c:v>138</c:v>
                </c:pt>
                <c:pt idx="13">
                  <c:v>173</c:v>
                </c:pt>
                <c:pt idx="14">
                  <c:v>169</c:v>
                </c:pt>
                <c:pt idx="15">
                  <c:v>103</c:v>
                </c:pt>
                <c:pt idx="16">
                  <c:v>201</c:v>
                </c:pt>
                <c:pt idx="17">
                  <c:v>253</c:v>
                </c:pt>
                <c:pt idx="18">
                  <c:v>135</c:v>
                </c:pt>
                <c:pt idx="19">
                  <c:v>224</c:v>
                </c:pt>
                <c:pt idx="20">
                  <c:v>178</c:v>
                </c:pt>
                <c:pt idx="21">
                  <c:v>314</c:v>
                </c:pt>
                <c:pt idx="22">
                  <c:v>216</c:v>
                </c:pt>
                <c:pt idx="23">
                  <c:v>215</c:v>
                </c:pt>
                <c:pt idx="24">
                  <c:v>206</c:v>
                </c:pt>
              </c:numCache>
            </c:numRef>
          </c:val>
        </c:ser>
        <c:dLbls/>
        <c:marker val="1"/>
        <c:axId val="55866880"/>
        <c:axId val="55868416"/>
      </c:lineChart>
      <c:lineChart>
        <c:grouping val="standard"/>
        <c:ser>
          <c:idx val="3"/>
          <c:order val="3"/>
          <c:tx>
            <c:strRef>
              <c:f>Tabelle1!$E$1</c:f>
              <c:strCache>
                <c:ptCount val="1"/>
                <c:pt idx="0">
                  <c:v>RoW/100ha</c:v>
                </c:pt>
              </c:strCache>
            </c:strRef>
          </c:tx>
          <c:spPr>
            <a:ln>
              <a:solidFill>
                <a:srgbClr val="FF0000"/>
              </a:solidFill>
            </a:ln>
          </c:spPr>
          <c:marker>
            <c:symbol val="none"/>
          </c:marker>
          <c:val>
            <c:numRef>
              <c:f>Tabelle1!$E$2:$E$26</c:f>
              <c:numCache>
                <c:formatCode>General</c:formatCode>
                <c:ptCount val="25"/>
                <c:pt idx="0">
                  <c:v>3.13</c:v>
                </c:pt>
                <c:pt idx="1">
                  <c:v>1.9600000000000002</c:v>
                </c:pt>
                <c:pt idx="2">
                  <c:v>1.9000000000000001</c:v>
                </c:pt>
                <c:pt idx="3">
                  <c:v>1.915</c:v>
                </c:pt>
                <c:pt idx="4">
                  <c:v>1.8900000000000001</c:v>
                </c:pt>
                <c:pt idx="5">
                  <c:v>1.23</c:v>
                </c:pt>
                <c:pt idx="6">
                  <c:v>0.88</c:v>
                </c:pt>
                <c:pt idx="7">
                  <c:v>1.105</c:v>
                </c:pt>
                <c:pt idx="8">
                  <c:v>0.92</c:v>
                </c:pt>
                <c:pt idx="9">
                  <c:v>0.98499999999999999</c:v>
                </c:pt>
                <c:pt idx="10">
                  <c:v>0.83000000000000007</c:v>
                </c:pt>
                <c:pt idx="11">
                  <c:v>0.68</c:v>
                </c:pt>
                <c:pt idx="12">
                  <c:v>0.68</c:v>
                </c:pt>
                <c:pt idx="13">
                  <c:v>0.53</c:v>
                </c:pt>
                <c:pt idx="14">
                  <c:v>0.56000000000000005</c:v>
                </c:pt>
                <c:pt idx="15">
                  <c:v>0.49000000000000005</c:v>
                </c:pt>
                <c:pt idx="16">
                  <c:v>0.62500000000000011</c:v>
                </c:pt>
                <c:pt idx="17">
                  <c:v>0.6150000000000001</c:v>
                </c:pt>
                <c:pt idx="18">
                  <c:v>0.47000000000000003</c:v>
                </c:pt>
                <c:pt idx="19">
                  <c:v>0.58499999999999996</c:v>
                </c:pt>
                <c:pt idx="20">
                  <c:v>0.505</c:v>
                </c:pt>
                <c:pt idx="21">
                  <c:v>0.58499999999999996</c:v>
                </c:pt>
                <c:pt idx="22">
                  <c:v>0.53500000000000003</c:v>
                </c:pt>
                <c:pt idx="23">
                  <c:v>0.48000000000000004</c:v>
                </c:pt>
                <c:pt idx="24">
                  <c:v>0.60000000000000009</c:v>
                </c:pt>
              </c:numCache>
            </c:numRef>
          </c:val>
        </c:ser>
        <c:ser>
          <c:idx val="4"/>
          <c:order val="4"/>
          <c:tx>
            <c:strRef>
              <c:f>Tabelle1!$F$1</c:f>
              <c:strCache>
                <c:ptCount val="1"/>
                <c:pt idx="0">
                  <c:v>Reh/100ha</c:v>
                </c:pt>
              </c:strCache>
            </c:strRef>
          </c:tx>
          <c:spPr>
            <a:ln>
              <a:solidFill>
                <a:schemeClr val="accent1"/>
              </a:solidFill>
            </a:ln>
          </c:spPr>
          <c:marker>
            <c:symbol val="none"/>
          </c:marker>
          <c:val>
            <c:numRef>
              <c:f>Tabelle1!$F$2:$F$26</c:f>
              <c:numCache>
                <c:formatCode>General</c:formatCode>
                <c:ptCount val="25"/>
                <c:pt idx="0">
                  <c:v>2.8299999999999996</c:v>
                </c:pt>
                <c:pt idx="1">
                  <c:v>2.69</c:v>
                </c:pt>
                <c:pt idx="2">
                  <c:v>2.7650000000000001</c:v>
                </c:pt>
                <c:pt idx="3">
                  <c:v>3.2349999999999999</c:v>
                </c:pt>
                <c:pt idx="4">
                  <c:v>2.98</c:v>
                </c:pt>
                <c:pt idx="5">
                  <c:v>2.6850000000000001</c:v>
                </c:pt>
                <c:pt idx="6">
                  <c:v>2.77</c:v>
                </c:pt>
                <c:pt idx="7">
                  <c:v>2.9949999999999997</c:v>
                </c:pt>
                <c:pt idx="8">
                  <c:v>3.05</c:v>
                </c:pt>
                <c:pt idx="9">
                  <c:v>3.1149999999999998</c:v>
                </c:pt>
                <c:pt idx="10">
                  <c:v>3.3</c:v>
                </c:pt>
                <c:pt idx="11">
                  <c:v>2.42</c:v>
                </c:pt>
                <c:pt idx="12">
                  <c:v>2.8099999999999996</c:v>
                </c:pt>
                <c:pt idx="13">
                  <c:v>3.01</c:v>
                </c:pt>
                <c:pt idx="14">
                  <c:v>2.63</c:v>
                </c:pt>
                <c:pt idx="15">
                  <c:v>1.7749999999999997</c:v>
                </c:pt>
                <c:pt idx="16">
                  <c:v>2.7349999999999999</c:v>
                </c:pt>
                <c:pt idx="17">
                  <c:v>2.9049999999999998</c:v>
                </c:pt>
                <c:pt idx="18">
                  <c:v>2.7349999999999999</c:v>
                </c:pt>
                <c:pt idx="19">
                  <c:v>2.64</c:v>
                </c:pt>
                <c:pt idx="20">
                  <c:v>2.5449999999999999</c:v>
                </c:pt>
                <c:pt idx="21">
                  <c:v>3.5149999999999997</c:v>
                </c:pt>
                <c:pt idx="22">
                  <c:v>2.7600000000000002</c:v>
                </c:pt>
                <c:pt idx="23">
                  <c:v>3.1850000000000001</c:v>
                </c:pt>
                <c:pt idx="24">
                  <c:v>3.3649999999999998</c:v>
                </c:pt>
              </c:numCache>
            </c:numRef>
          </c:val>
        </c:ser>
        <c:ser>
          <c:idx val="5"/>
          <c:order val="5"/>
          <c:tx>
            <c:strRef>
              <c:f>Tabelle1!$G$1</c:f>
              <c:strCache>
                <c:ptCount val="1"/>
                <c:pt idx="0">
                  <c:v>SWW/100ha</c:v>
                </c:pt>
              </c:strCache>
            </c:strRef>
          </c:tx>
          <c:spPr>
            <a:ln>
              <a:solidFill>
                <a:schemeClr val="tx1"/>
              </a:solidFill>
            </a:ln>
          </c:spPr>
          <c:marker>
            <c:symbol val="none"/>
          </c:marker>
          <c:val>
            <c:numRef>
              <c:f>Tabelle1!$G$2:$G$26</c:f>
              <c:numCache>
                <c:formatCode>General</c:formatCode>
                <c:ptCount val="25"/>
                <c:pt idx="0">
                  <c:v>0.32500000000000007</c:v>
                </c:pt>
                <c:pt idx="1">
                  <c:v>0.27500000000000002</c:v>
                </c:pt>
                <c:pt idx="2">
                  <c:v>0.3050000000000001</c:v>
                </c:pt>
                <c:pt idx="3">
                  <c:v>0.255</c:v>
                </c:pt>
                <c:pt idx="4">
                  <c:v>9.5000000000000015E-2</c:v>
                </c:pt>
                <c:pt idx="5">
                  <c:v>0.39500000000000007</c:v>
                </c:pt>
                <c:pt idx="6">
                  <c:v>0.3050000000000001</c:v>
                </c:pt>
                <c:pt idx="7">
                  <c:v>0.35500000000000004</c:v>
                </c:pt>
                <c:pt idx="8">
                  <c:v>0.52</c:v>
                </c:pt>
                <c:pt idx="9">
                  <c:v>0.69499999999999995</c:v>
                </c:pt>
                <c:pt idx="10">
                  <c:v>0.92</c:v>
                </c:pt>
                <c:pt idx="11">
                  <c:v>1.0900000000000001</c:v>
                </c:pt>
                <c:pt idx="12">
                  <c:v>0.69000000000000006</c:v>
                </c:pt>
                <c:pt idx="13">
                  <c:v>0.8650000000000001</c:v>
                </c:pt>
                <c:pt idx="14">
                  <c:v>0.84500000000000008</c:v>
                </c:pt>
                <c:pt idx="15">
                  <c:v>0.51500000000000001</c:v>
                </c:pt>
                <c:pt idx="16">
                  <c:v>1.0049999999999997</c:v>
                </c:pt>
                <c:pt idx="17">
                  <c:v>1.2649999999999997</c:v>
                </c:pt>
                <c:pt idx="18">
                  <c:v>0.67500000000000016</c:v>
                </c:pt>
                <c:pt idx="19">
                  <c:v>1.1200000000000001</c:v>
                </c:pt>
                <c:pt idx="20">
                  <c:v>0.89</c:v>
                </c:pt>
                <c:pt idx="21">
                  <c:v>1.57</c:v>
                </c:pt>
                <c:pt idx="22">
                  <c:v>1.08</c:v>
                </c:pt>
                <c:pt idx="23">
                  <c:v>1.075</c:v>
                </c:pt>
                <c:pt idx="24">
                  <c:v>1.03</c:v>
                </c:pt>
              </c:numCache>
            </c:numRef>
          </c:val>
        </c:ser>
        <c:dLbls/>
        <c:marker val="1"/>
        <c:axId val="55878784"/>
        <c:axId val="55880320"/>
      </c:lineChart>
      <c:catAx>
        <c:axId val="55866880"/>
        <c:scaling>
          <c:orientation val="minMax"/>
        </c:scaling>
        <c:axPos val="b"/>
        <c:numFmt formatCode="General" sourceLinked="1"/>
        <c:majorTickMark val="none"/>
        <c:tickLblPos val="nextTo"/>
        <c:txPr>
          <a:bodyPr rot="-2700000" vert="horz"/>
          <a:lstStyle/>
          <a:p>
            <a:pPr>
              <a:defRPr sz="1000" b="0" i="0" u="none" strike="noStrike" baseline="0">
                <a:solidFill>
                  <a:srgbClr val="000000"/>
                </a:solidFill>
                <a:latin typeface="Calibri"/>
                <a:ea typeface="Calibri"/>
                <a:cs typeface="Calibri"/>
              </a:defRPr>
            </a:pPr>
            <a:endParaRPr lang="cs-CZ"/>
          </a:p>
        </c:txPr>
        <c:crossAx val="55868416"/>
        <c:crosses val="autoZero"/>
        <c:auto val="1"/>
        <c:lblAlgn val="ctr"/>
        <c:lblOffset val="100"/>
      </c:catAx>
      <c:valAx>
        <c:axId val="55868416"/>
        <c:scaling>
          <c:orientation val="minMax"/>
        </c:scaling>
        <c:axPos val="l"/>
        <c:majorGridlines/>
        <c:title>
          <c:tx>
            <c:rich>
              <a:bodyPr/>
              <a:lstStyle/>
              <a:p>
                <a:pPr>
                  <a:defRPr sz="1200"/>
                </a:pPr>
                <a:r>
                  <a:rPr lang="cs-CZ" sz="1200" dirty="0" smtClean="0"/>
                  <a:t>Celkový odstřel na LS</a:t>
                </a:r>
                <a:endParaRPr lang="de-DE" sz="1200" dirty="0"/>
              </a:p>
            </c:rich>
          </c:tx>
          <c:layout/>
        </c:title>
        <c:numFmt formatCode="General" sourceLinked="1"/>
        <c:majorTickMark val="none"/>
        <c:tickLblPos val="nextTo"/>
        <c:txPr>
          <a:bodyPr rot="0" vert="horz"/>
          <a:lstStyle/>
          <a:p>
            <a:pPr>
              <a:defRPr sz="1000" b="0" i="0" u="none" strike="noStrike" baseline="0">
                <a:solidFill>
                  <a:srgbClr val="000000"/>
                </a:solidFill>
                <a:latin typeface="Calibri"/>
                <a:ea typeface="Calibri"/>
                <a:cs typeface="Calibri"/>
              </a:defRPr>
            </a:pPr>
            <a:endParaRPr lang="cs-CZ"/>
          </a:p>
        </c:txPr>
        <c:crossAx val="55866880"/>
        <c:crosses val="autoZero"/>
        <c:crossBetween val="between"/>
      </c:valAx>
      <c:catAx>
        <c:axId val="55878784"/>
        <c:scaling>
          <c:orientation val="minMax"/>
        </c:scaling>
        <c:delete val="1"/>
        <c:axPos val="b"/>
        <c:tickLblPos val="none"/>
        <c:crossAx val="55880320"/>
        <c:crosses val="autoZero"/>
        <c:auto val="1"/>
        <c:lblAlgn val="ctr"/>
        <c:lblOffset val="100"/>
      </c:catAx>
      <c:valAx>
        <c:axId val="55880320"/>
        <c:scaling>
          <c:orientation val="minMax"/>
        </c:scaling>
        <c:axPos val="r"/>
        <c:title>
          <c:tx>
            <c:rich>
              <a:bodyPr rot="-5400000" vert="horz"/>
              <a:lstStyle/>
              <a:p>
                <a:pPr>
                  <a:defRPr sz="1200"/>
                </a:pPr>
                <a:r>
                  <a:rPr lang="cs-CZ" sz="1200" dirty="0" smtClean="0"/>
                  <a:t>Kusů </a:t>
                </a:r>
                <a:r>
                  <a:rPr lang="de-DE" sz="1200" dirty="0" smtClean="0"/>
                  <a:t>/100 </a:t>
                </a:r>
                <a:r>
                  <a:rPr lang="de-DE" sz="1200" dirty="0"/>
                  <a:t>ha</a:t>
                </a:r>
              </a:p>
            </c:rich>
          </c:tx>
          <c:layout/>
        </c:title>
        <c:numFmt formatCode="General" sourceLinked="1"/>
        <c:tickLblPos val="nextTo"/>
        <c:crossAx val="55878784"/>
        <c:crosses val="max"/>
        <c:crossBetween val="between"/>
      </c:valAx>
      <c:spPr>
        <a:noFill/>
        <a:ln w="25400">
          <a:noFill/>
        </a:ln>
      </c:spPr>
    </c:plotArea>
    <c:legend>
      <c:legendPos val="r"/>
      <c:legendEntry>
        <c:idx val="3"/>
        <c:delete val="1"/>
      </c:legendEntry>
      <c:legendEntry>
        <c:idx val="4"/>
        <c:delete val="1"/>
      </c:legendEntry>
      <c:legendEntry>
        <c:idx val="5"/>
        <c:delete val="1"/>
      </c:legendEntry>
      <c:layout>
        <c:manualLayout>
          <c:xMode val="edge"/>
          <c:yMode val="edge"/>
          <c:x val="0.86917695825254571"/>
          <c:y val="0.36287553557661123"/>
          <c:w val="0.11917580973978203"/>
          <c:h val="0.27794203765572278"/>
        </c:manualLayout>
      </c:layout>
      <c:txPr>
        <a:bodyPr/>
        <a:lstStyle/>
        <a:p>
          <a:pPr>
            <a:defRPr lang="de-DE" sz="1050" b="0" i="0" u="none" strike="noStrike" kern="1200" baseline="0">
              <a:solidFill>
                <a:srgbClr val="333333"/>
              </a:solidFill>
              <a:latin typeface="Calibri"/>
              <a:ea typeface="Calibri"/>
              <a:cs typeface="Calibri"/>
            </a:defRPr>
          </a:pPr>
          <a:endParaRPr lang="cs-CZ"/>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cs-CZ"/>
    </a:p>
  </c:txPr>
  <c:externalData r:id="rId2"/>
  <c:userShapes r:id="rId3"/>
</c:chartSpace>
</file>

<file path=ppt/charts/chart7.xml><?xml version="1.0" encoding="utf-8"?>
<c:chartSpace xmlns:c="http://schemas.openxmlformats.org/drawingml/2006/chart" xmlns:a="http://schemas.openxmlformats.org/drawingml/2006/main" xmlns:r="http://schemas.openxmlformats.org/officeDocument/2006/relationships">
  <c:lang val="cs-CZ"/>
  <c:style val="4"/>
  <c:clrMapOvr bg1="lt1" tx1="dk1" bg2="lt2" tx2="dk2" accent1="accent1" accent2="accent2" accent3="accent3" accent4="accent4" accent5="accent5" accent6="accent6" hlink="hlink" folHlink="folHlink"/>
  <c:chart>
    <c:title>
      <c:tx>
        <c:rich>
          <a:bodyPr/>
          <a:lstStyle/>
          <a:p>
            <a:pPr>
              <a:defRPr/>
            </a:pPr>
            <a:r>
              <a:rPr lang="cs-CZ" dirty="0" smtClean="0"/>
              <a:t>Odstřel jelení zvěře na LS</a:t>
            </a:r>
            <a:r>
              <a:rPr lang="de-DE" dirty="0" smtClean="0"/>
              <a:t> </a:t>
            </a:r>
            <a:r>
              <a:rPr lang="de-DE" dirty="0" err="1"/>
              <a:t>Eibenstock</a:t>
            </a:r>
            <a:endParaRPr lang="de-DE" dirty="0"/>
          </a:p>
        </c:rich>
      </c:tx>
      <c:layout/>
    </c:title>
    <c:plotArea>
      <c:layout>
        <c:manualLayout>
          <c:layoutTarget val="inner"/>
          <c:xMode val="edge"/>
          <c:yMode val="edge"/>
          <c:x val="4.7483006687547923E-2"/>
          <c:y val="0.12020695378767557"/>
          <c:w val="0.9398682852291419"/>
          <c:h val="0.76182496809441569"/>
        </c:manualLayout>
      </c:layout>
      <c:barChart>
        <c:barDir val="col"/>
        <c:grouping val="clustered"/>
        <c:ser>
          <c:idx val="0"/>
          <c:order val="0"/>
          <c:tx>
            <c:strRef>
              <c:f>Tabelle1!$B$2</c:f>
              <c:strCache>
                <c:ptCount val="1"/>
                <c:pt idx="0">
                  <c:v>Rotwild</c:v>
                </c:pt>
              </c:strCache>
            </c:strRef>
          </c:tx>
          <c:spPr>
            <a:solidFill>
              <a:srgbClr val="FF0000"/>
            </a:solidFill>
            <a:ln>
              <a:solidFill>
                <a:srgbClr val="FF0000"/>
              </a:solidFill>
            </a:ln>
          </c:spPr>
          <c:dLbls>
            <c:showVal val="1"/>
          </c:dLbls>
          <c:cat>
            <c:strRef>
              <c:f>Tabelle1!$A$3:$A$27</c:f>
              <c:strCache>
                <c:ptCount val="25"/>
                <c:pt idx="0">
                  <c:v> 91/92</c:v>
                </c:pt>
                <c:pt idx="1">
                  <c:v> 92/93</c:v>
                </c:pt>
                <c:pt idx="2">
                  <c:v> 93/94</c:v>
                </c:pt>
                <c:pt idx="3">
                  <c:v> 94/95</c:v>
                </c:pt>
                <c:pt idx="4">
                  <c:v> 95/96</c:v>
                </c:pt>
                <c:pt idx="5">
                  <c:v> 96/97</c:v>
                </c:pt>
                <c:pt idx="6">
                  <c:v> 97/98</c:v>
                </c:pt>
                <c:pt idx="7">
                  <c:v> 98/99</c:v>
                </c:pt>
                <c:pt idx="8">
                  <c:v> 99/00</c:v>
                </c:pt>
                <c:pt idx="9">
                  <c:v> 00/01</c:v>
                </c:pt>
                <c:pt idx="10">
                  <c:v> 01/02</c:v>
                </c:pt>
                <c:pt idx="11">
                  <c:v> 02/03</c:v>
                </c:pt>
                <c:pt idx="12">
                  <c:v> 03/04</c:v>
                </c:pt>
                <c:pt idx="13">
                  <c:v> 04/05</c:v>
                </c:pt>
                <c:pt idx="14">
                  <c:v> 05/06</c:v>
                </c:pt>
                <c:pt idx="15">
                  <c:v> 06/07</c:v>
                </c:pt>
                <c:pt idx="16">
                  <c:v> 07/08</c:v>
                </c:pt>
                <c:pt idx="17">
                  <c:v> 08/09</c:v>
                </c:pt>
                <c:pt idx="18">
                  <c:v> 09/10</c:v>
                </c:pt>
                <c:pt idx="19">
                  <c:v> 10/11</c:v>
                </c:pt>
                <c:pt idx="20">
                  <c:v> 11/12</c:v>
                </c:pt>
                <c:pt idx="21">
                  <c:v> 12/13</c:v>
                </c:pt>
                <c:pt idx="22">
                  <c:v> 13/14</c:v>
                </c:pt>
                <c:pt idx="23">
                  <c:v> 14/15</c:v>
                </c:pt>
                <c:pt idx="24">
                  <c:v> 15/16</c:v>
                </c:pt>
              </c:strCache>
            </c:strRef>
          </c:cat>
          <c:val>
            <c:numRef>
              <c:f>Tabelle1!$B$3:$B$27</c:f>
              <c:numCache>
                <c:formatCode>General</c:formatCode>
                <c:ptCount val="25"/>
                <c:pt idx="0">
                  <c:v>626</c:v>
                </c:pt>
                <c:pt idx="1">
                  <c:v>392</c:v>
                </c:pt>
                <c:pt idx="2">
                  <c:v>380</c:v>
                </c:pt>
                <c:pt idx="3">
                  <c:v>383</c:v>
                </c:pt>
                <c:pt idx="4">
                  <c:v>378</c:v>
                </c:pt>
                <c:pt idx="5">
                  <c:v>246</c:v>
                </c:pt>
                <c:pt idx="6">
                  <c:v>176</c:v>
                </c:pt>
                <c:pt idx="7">
                  <c:v>221</c:v>
                </c:pt>
                <c:pt idx="8">
                  <c:v>184</c:v>
                </c:pt>
                <c:pt idx="9">
                  <c:v>197</c:v>
                </c:pt>
                <c:pt idx="10">
                  <c:v>166</c:v>
                </c:pt>
                <c:pt idx="11">
                  <c:v>136</c:v>
                </c:pt>
                <c:pt idx="12">
                  <c:v>136</c:v>
                </c:pt>
                <c:pt idx="13">
                  <c:v>106</c:v>
                </c:pt>
                <c:pt idx="14">
                  <c:v>112</c:v>
                </c:pt>
                <c:pt idx="15">
                  <c:v>98</c:v>
                </c:pt>
                <c:pt idx="16">
                  <c:v>125</c:v>
                </c:pt>
                <c:pt idx="17">
                  <c:v>123</c:v>
                </c:pt>
                <c:pt idx="18">
                  <c:v>94</c:v>
                </c:pt>
                <c:pt idx="19">
                  <c:v>117</c:v>
                </c:pt>
                <c:pt idx="20">
                  <c:v>100</c:v>
                </c:pt>
                <c:pt idx="21">
                  <c:v>117</c:v>
                </c:pt>
                <c:pt idx="22">
                  <c:v>107</c:v>
                </c:pt>
                <c:pt idx="23">
                  <c:v>96</c:v>
                </c:pt>
                <c:pt idx="24">
                  <c:v>116</c:v>
                </c:pt>
              </c:numCache>
            </c:numRef>
          </c:val>
        </c:ser>
        <c:dLbls/>
        <c:axId val="131205760"/>
        <c:axId val="55931264"/>
      </c:barChart>
      <c:catAx>
        <c:axId val="131205760"/>
        <c:scaling>
          <c:orientation val="minMax"/>
        </c:scaling>
        <c:axPos val="b"/>
        <c:majorTickMark val="none"/>
        <c:tickLblPos val="nextTo"/>
        <c:crossAx val="55931264"/>
        <c:crosses val="autoZero"/>
        <c:auto val="1"/>
        <c:lblAlgn val="ctr"/>
        <c:lblOffset val="100"/>
      </c:catAx>
      <c:valAx>
        <c:axId val="55931264"/>
        <c:scaling>
          <c:orientation val="minMax"/>
        </c:scaling>
        <c:axPos val="l"/>
        <c:majorGridlines/>
        <c:numFmt formatCode="General" sourceLinked="1"/>
        <c:majorTickMark val="none"/>
        <c:tickLblPos val="nextTo"/>
        <c:crossAx val="131205760"/>
        <c:crosses val="autoZero"/>
        <c:crossBetween val="between"/>
      </c:valAx>
      <c:spPr>
        <a:solidFill>
          <a:schemeClr val="bg1"/>
        </a:solidFill>
        <a:ln>
          <a:solidFill>
            <a:srgbClr val="FF0000"/>
          </a:solidFill>
        </a:ln>
      </c:spPr>
    </c:plotArea>
    <c:legend>
      <c:legendPos val="b"/>
      <c:layout/>
    </c:legend>
    <c:plotVisOnly val="1"/>
    <c:dispBlanksAs val="zero"/>
  </c:chart>
  <c:externalData r:id="rId2"/>
  <c:userShapes r:id="rId3"/>
</c:chartSpace>
</file>

<file path=ppt/charts/chart8.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title>
      <c:tx>
        <c:rich>
          <a:bodyPr/>
          <a:lstStyle/>
          <a:p>
            <a:pPr>
              <a:defRPr/>
            </a:pPr>
            <a:r>
              <a:rPr lang="cs-CZ" dirty="0" smtClean="0"/>
              <a:t>Průměrný odstřel</a:t>
            </a:r>
            <a:r>
              <a:rPr lang="de-DE" dirty="0" smtClean="0"/>
              <a:t> </a:t>
            </a:r>
            <a:r>
              <a:rPr lang="de-DE" dirty="0"/>
              <a:t>10/11 </a:t>
            </a:r>
            <a:r>
              <a:rPr lang="cs-CZ" dirty="0" smtClean="0"/>
              <a:t>až</a:t>
            </a:r>
            <a:r>
              <a:rPr lang="de-DE" dirty="0" smtClean="0"/>
              <a:t> </a:t>
            </a:r>
            <a:r>
              <a:rPr lang="de-DE" dirty="0"/>
              <a:t>15/16</a:t>
            </a:r>
          </a:p>
        </c:rich>
      </c:tx>
      <c:layout/>
    </c:title>
    <c:plotArea>
      <c:layout>
        <c:manualLayout>
          <c:layoutTarget val="inner"/>
          <c:xMode val="edge"/>
          <c:yMode val="edge"/>
          <c:x val="6.5721464254598905E-2"/>
          <c:y val="0.15205608513862051"/>
          <c:w val="0.91332279251504123"/>
          <c:h val="0.75329481491132211"/>
        </c:manualLayout>
      </c:layout>
      <c:barChart>
        <c:barDir val="col"/>
        <c:grouping val="clustered"/>
        <c:ser>
          <c:idx val="0"/>
          <c:order val="0"/>
          <c:tx>
            <c:strRef>
              <c:f>Tabelle1!$L$1</c:f>
              <c:strCache>
                <c:ptCount val="1"/>
                <c:pt idx="0">
                  <c:v>mittlere Strecke 10/11 bis 15/16</c:v>
                </c:pt>
              </c:strCache>
            </c:strRef>
          </c:tx>
          <c:cat>
            <c:strRef>
              <c:f>Tabelle1!$K$2:$K$9</c:f>
              <c:strCache>
                <c:ptCount val="8"/>
                <c:pt idx="0">
                  <c:v>Juni</c:v>
                </c:pt>
                <c:pt idx="1">
                  <c:v>Juli</c:v>
                </c:pt>
                <c:pt idx="2">
                  <c:v>August</c:v>
                </c:pt>
                <c:pt idx="3">
                  <c:v>September</c:v>
                </c:pt>
                <c:pt idx="4">
                  <c:v>Oktober</c:v>
                </c:pt>
                <c:pt idx="5">
                  <c:v>November</c:v>
                </c:pt>
                <c:pt idx="6">
                  <c:v>Dezember</c:v>
                </c:pt>
                <c:pt idx="7">
                  <c:v>Januar</c:v>
                </c:pt>
              </c:strCache>
            </c:strRef>
          </c:cat>
          <c:val>
            <c:numRef>
              <c:f>Tabelle1!$L$2:$L$9</c:f>
              <c:numCache>
                <c:formatCode>General</c:formatCode>
                <c:ptCount val="8"/>
                <c:pt idx="0">
                  <c:v>6</c:v>
                </c:pt>
                <c:pt idx="1">
                  <c:v>3</c:v>
                </c:pt>
                <c:pt idx="2">
                  <c:v>17</c:v>
                </c:pt>
                <c:pt idx="3">
                  <c:v>16</c:v>
                </c:pt>
                <c:pt idx="4">
                  <c:v>16</c:v>
                </c:pt>
                <c:pt idx="5">
                  <c:v>14</c:v>
                </c:pt>
                <c:pt idx="6">
                  <c:v>17</c:v>
                </c:pt>
                <c:pt idx="7">
                  <c:v>19</c:v>
                </c:pt>
              </c:numCache>
            </c:numRef>
          </c:val>
        </c:ser>
        <c:dLbls/>
        <c:axId val="121219712"/>
        <c:axId val="121221504"/>
      </c:barChart>
      <c:catAx>
        <c:axId val="121219712"/>
        <c:scaling>
          <c:orientation val="minMax"/>
        </c:scaling>
        <c:axPos val="b"/>
        <c:tickLblPos val="nextTo"/>
        <c:crossAx val="121221504"/>
        <c:crosses val="autoZero"/>
        <c:auto val="1"/>
        <c:lblAlgn val="ctr"/>
        <c:lblOffset val="100"/>
      </c:catAx>
      <c:valAx>
        <c:axId val="121221504"/>
        <c:scaling>
          <c:orientation val="minMax"/>
        </c:scaling>
        <c:axPos val="l"/>
        <c:majorGridlines/>
        <c:numFmt formatCode="General" sourceLinked="1"/>
        <c:tickLblPos val="nextTo"/>
        <c:crossAx val="121219712"/>
        <c:crosses val="autoZero"/>
        <c:crossBetween val="between"/>
      </c:valAx>
    </c:plotArea>
    <c:plotVisOnly val="1"/>
    <c:dispBlanksAs val="gap"/>
  </c:chart>
  <c:externalData r:id="rId2"/>
</c:chartSpace>
</file>

<file path=ppt/charts/chart9.xml><?xml version="1.0" encoding="utf-8"?>
<c:chartSpace xmlns:c="http://schemas.openxmlformats.org/drawingml/2006/chart" xmlns:a="http://schemas.openxmlformats.org/drawingml/2006/main" xmlns:r="http://schemas.openxmlformats.org/officeDocument/2006/relationships">
  <c:lang val="cs-CZ"/>
  <c:clrMapOvr bg1="lt1" tx1="dk1" bg2="lt2" tx2="dk2" accent1="accent1" accent2="accent2" accent3="accent3" accent4="accent4" accent5="accent5" accent6="accent6" hlink="hlink" folHlink="folHlink"/>
  <c:chart>
    <c:title>
      <c:tx>
        <c:rich>
          <a:bodyPr/>
          <a:lstStyle/>
          <a:p>
            <a:pPr>
              <a:defRPr sz="1800" b="1" i="0" u="none" strike="noStrike" baseline="0">
                <a:solidFill>
                  <a:srgbClr val="000000"/>
                </a:solidFill>
                <a:latin typeface="Calibri"/>
                <a:ea typeface="Calibri"/>
                <a:cs typeface="Calibri"/>
              </a:defRPr>
            </a:pPr>
            <a:r>
              <a:rPr lang="cs-CZ" sz="1800" dirty="0" smtClean="0"/>
              <a:t>Plocha přestavby lesa a oplocené plochy na LS</a:t>
            </a:r>
            <a:r>
              <a:rPr lang="de-DE" sz="1800" dirty="0" smtClean="0"/>
              <a:t> </a:t>
            </a:r>
            <a:r>
              <a:rPr lang="de-DE" sz="1800" dirty="0" err="1"/>
              <a:t>Eibenstock</a:t>
            </a:r>
            <a:endParaRPr lang="de-DE" sz="1800" dirty="0"/>
          </a:p>
        </c:rich>
      </c:tx>
      <c:layout/>
    </c:title>
    <c:plotArea>
      <c:layout>
        <c:manualLayout>
          <c:layoutTarget val="inner"/>
          <c:xMode val="edge"/>
          <c:yMode val="edge"/>
          <c:x val="0.18052597214475039"/>
          <c:y val="8.8013079247447029E-2"/>
          <c:w val="0.65481641227967546"/>
          <c:h val="0.80001305719138061"/>
        </c:manualLayout>
      </c:layout>
      <c:barChart>
        <c:barDir val="col"/>
        <c:grouping val="clustered"/>
        <c:ser>
          <c:idx val="0"/>
          <c:order val="0"/>
          <c:tx>
            <c:strRef>
              <c:f>Tabelle1!$A$11</c:f>
              <c:strCache>
                <c:ptCount val="1"/>
                <c:pt idx="0">
                  <c:v>Pflanzung WUB</c:v>
                </c:pt>
              </c:strCache>
            </c:strRef>
          </c:tx>
          <c:spPr>
            <a:solidFill>
              <a:srgbClr val="92D050"/>
            </a:solidFill>
          </c:spPr>
          <c:dLbls>
            <c:txPr>
              <a:bodyPr/>
              <a:lstStyle/>
              <a:p>
                <a:pPr>
                  <a:defRPr sz="1100"/>
                </a:pPr>
                <a:endParaRPr lang="cs-CZ"/>
              </a:p>
            </c:txPr>
            <c:showVal val="1"/>
          </c:dLbls>
          <c:cat>
            <c:numRef>
              <c:f>Tabelle1!$D$10:$M$10</c:f>
              <c:numCache>
                <c:formatCode>General</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Tabelle1!$D$11:$M$11</c:f>
              <c:numCache>
                <c:formatCode>General\ "ha"</c:formatCode>
                <c:ptCount val="10"/>
                <c:pt idx="0">
                  <c:v>276.5</c:v>
                </c:pt>
                <c:pt idx="1">
                  <c:v>254.18</c:v>
                </c:pt>
                <c:pt idx="2">
                  <c:v>275.12</c:v>
                </c:pt>
                <c:pt idx="3">
                  <c:v>240.4</c:v>
                </c:pt>
                <c:pt idx="4">
                  <c:v>185.91</c:v>
                </c:pt>
                <c:pt idx="5">
                  <c:v>184.87</c:v>
                </c:pt>
                <c:pt idx="6">
                  <c:v>206</c:v>
                </c:pt>
                <c:pt idx="7">
                  <c:v>188</c:v>
                </c:pt>
                <c:pt idx="8">
                  <c:v>170</c:v>
                </c:pt>
                <c:pt idx="9">
                  <c:v>150</c:v>
                </c:pt>
              </c:numCache>
            </c:numRef>
          </c:val>
        </c:ser>
        <c:ser>
          <c:idx val="3"/>
          <c:order val="1"/>
          <c:tx>
            <c:strRef>
              <c:f>Tabelle1!$A$12</c:f>
              <c:strCache>
                <c:ptCount val="1"/>
                <c:pt idx="0">
                  <c:v>Zaunbau WUB</c:v>
                </c:pt>
              </c:strCache>
            </c:strRef>
          </c:tx>
          <c:spPr>
            <a:pattFill prst="lgGrid">
              <a:fgClr>
                <a:schemeClr val="tx1"/>
              </a:fgClr>
              <a:bgClr>
                <a:schemeClr val="bg1">
                  <a:lumMod val="65000"/>
                </a:schemeClr>
              </a:bgClr>
            </a:pattFill>
          </c:spPr>
          <c:dLbls>
            <c:txPr>
              <a:bodyPr/>
              <a:lstStyle/>
              <a:p>
                <a:pPr>
                  <a:defRPr sz="1050"/>
                </a:pPr>
                <a:endParaRPr lang="cs-CZ"/>
              </a:p>
            </c:txPr>
            <c:showVal val="1"/>
          </c:dLbls>
          <c:cat>
            <c:numRef>
              <c:f>Tabelle1!$D$10:$M$10</c:f>
              <c:numCache>
                <c:formatCode>General</c:formatCode>
                <c:ptCount val="10"/>
                <c:pt idx="0">
                  <c:v>2008</c:v>
                </c:pt>
                <c:pt idx="1">
                  <c:v>2009</c:v>
                </c:pt>
                <c:pt idx="2">
                  <c:v>2010</c:v>
                </c:pt>
                <c:pt idx="3">
                  <c:v>2011</c:v>
                </c:pt>
                <c:pt idx="4">
                  <c:v>2012</c:v>
                </c:pt>
                <c:pt idx="5">
                  <c:v>2013</c:v>
                </c:pt>
                <c:pt idx="6">
                  <c:v>2014</c:v>
                </c:pt>
                <c:pt idx="7">
                  <c:v>2015</c:v>
                </c:pt>
                <c:pt idx="8">
                  <c:v>2016</c:v>
                </c:pt>
                <c:pt idx="9">
                  <c:v>2017</c:v>
                </c:pt>
              </c:numCache>
            </c:numRef>
          </c:cat>
          <c:val>
            <c:numRef>
              <c:f>Tabelle1!$D$12:$M$12</c:f>
              <c:numCache>
                <c:formatCode>General\ "ha"</c:formatCode>
                <c:ptCount val="10"/>
                <c:pt idx="0">
                  <c:v>79.86999999999999</c:v>
                </c:pt>
                <c:pt idx="1">
                  <c:v>76.7</c:v>
                </c:pt>
                <c:pt idx="2">
                  <c:v>48.9</c:v>
                </c:pt>
                <c:pt idx="3">
                  <c:v>26.779999999999998</c:v>
                </c:pt>
                <c:pt idx="4">
                  <c:v>21.05</c:v>
                </c:pt>
                <c:pt idx="5">
                  <c:v>18.2</c:v>
                </c:pt>
                <c:pt idx="6">
                  <c:v>10.050000000000002</c:v>
                </c:pt>
                <c:pt idx="7">
                  <c:v>3.2</c:v>
                </c:pt>
                <c:pt idx="8">
                  <c:v>5.5</c:v>
                </c:pt>
                <c:pt idx="9">
                  <c:v>8.2000000000000011</c:v>
                </c:pt>
              </c:numCache>
            </c:numRef>
          </c:val>
        </c:ser>
        <c:dLbls/>
        <c:axId val="56008064"/>
        <c:axId val="56018048"/>
      </c:barChart>
      <c:lineChart>
        <c:grouping val="standard"/>
        <c:ser>
          <c:idx val="4"/>
          <c:order val="2"/>
          <c:tx>
            <c:strRef>
              <c:f>Tabelle1!$A$13</c:f>
              <c:strCache>
                <c:ptCount val="1"/>
                <c:pt idx="0">
                  <c:v>Zäunungsflächenanteil</c:v>
                </c:pt>
              </c:strCache>
            </c:strRef>
          </c:tx>
          <c:marker>
            <c:symbol val="none"/>
          </c:marker>
          <c:dLbls>
            <c:dLbl>
              <c:idx val="0"/>
              <c:layout>
                <c:manualLayout>
                  <c:x val="-2.602026841961106E-2"/>
                  <c:y val="-8.1699346405228773E-2"/>
                </c:manualLayout>
              </c:layout>
              <c:dLblPos val="r"/>
              <c:showVal val="1"/>
            </c:dLbl>
            <c:dLbl>
              <c:idx val="1"/>
              <c:layout>
                <c:manualLayout>
                  <c:x val="-3.1727881148614384E-2"/>
                  <c:y val="-6.1624649859943988E-2"/>
                </c:manualLayout>
              </c:layout>
              <c:dLblPos val="r"/>
              <c:showVal val="1"/>
            </c:dLbl>
            <c:dLbl>
              <c:idx val="2"/>
              <c:layout>
                <c:manualLayout>
                  <c:x val="-2.1911804984935637E-2"/>
                  <c:y val="-2.8011204481792722E-2"/>
                </c:manualLayout>
              </c:layout>
              <c:dLblPos val="r"/>
              <c:showVal val="1"/>
            </c:dLbl>
            <c:dLbl>
              <c:idx val="3"/>
              <c:layout>
                <c:manualLayout>
                  <c:x val="-2.4650780608052539E-2"/>
                  <c:y val="-2.8011204481792722E-2"/>
                </c:manualLayout>
              </c:layout>
              <c:dLblPos val="r"/>
              <c:showVal val="1"/>
            </c:dLbl>
            <c:dLbl>
              <c:idx val="4"/>
              <c:layout>
                <c:manualLayout>
                  <c:x val="-2.4650780608052592E-2"/>
                  <c:y val="-2.3342670401493935E-2"/>
                </c:manualLayout>
              </c:layout>
              <c:dLblPos val="r"/>
              <c:showVal val="1"/>
            </c:dLbl>
            <c:dLbl>
              <c:idx val="5"/>
              <c:layout>
                <c:manualLayout>
                  <c:x val="-2.4650780608052592E-2"/>
                  <c:y val="-9.5704948646125138E-2"/>
                </c:manualLayout>
              </c:layout>
              <c:dLblPos val="r"/>
              <c:showVal val="1"/>
            </c:dLbl>
            <c:dLbl>
              <c:idx val="6"/>
              <c:layout>
                <c:manualLayout>
                  <c:x val="-2.4650780608052592E-2"/>
                  <c:y val="-5.3688141923436045E-2"/>
                </c:manualLayout>
              </c:layout>
              <c:dLblPos val="r"/>
              <c:showVal val="1"/>
            </c:dLbl>
            <c:dLbl>
              <c:idx val="7"/>
              <c:layout>
                <c:manualLayout>
                  <c:x val="-2.4650780608052592E-2"/>
                  <c:y val="-4.4351073762838492E-2"/>
                </c:manualLayout>
              </c:layout>
              <c:dLblPos val="r"/>
              <c:showVal val="1"/>
            </c:dLbl>
            <c:dLbl>
              <c:idx val="8"/>
              <c:layout>
                <c:manualLayout>
                  <c:x val="-2.4650780608052592E-2"/>
                  <c:y val="-2.8011204481792722E-2"/>
                </c:manualLayout>
              </c:layout>
              <c:dLblPos val="r"/>
              <c:showVal val="1"/>
            </c:dLbl>
            <c:dLbl>
              <c:idx val="9"/>
              <c:layout>
                <c:manualLayout>
                  <c:x val="-2.3281292796494116E-2"/>
                  <c:y val="-3.0345471521942113E-2"/>
                </c:manualLayout>
              </c:layout>
              <c:dLblPos val="r"/>
              <c:showVal val="1"/>
            </c:dLbl>
            <c:dLbl>
              <c:idx val="10"/>
              <c:layout>
                <c:manualLayout>
                  <c:x val="-2.4650780608052592E-2"/>
                  <c:y val="-3.7348272642390296E-2"/>
                </c:manualLayout>
              </c:layout>
              <c:dLblPos val="r"/>
              <c:showVal val="1"/>
            </c:dLbl>
            <c:txPr>
              <a:bodyPr/>
              <a:lstStyle/>
              <a:p>
                <a:pPr>
                  <a:defRPr sz="1100" b="1"/>
                </a:pPr>
                <a:endParaRPr lang="cs-CZ"/>
              </a:p>
            </c:txPr>
            <c:showVal val="1"/>
          </c:dLbls>
          <c:cat>
            <c:numRef>
              <c:f>Tabelle1!$B$10:$J$10</c:f>
              <c:numCache>
                <c:formatCode>General</c:formatCode>
                <c:ptCount val="9"/>
                <c:pt idx="0">
                  <c:v>2006</c:v>
                </c:pt>
                <c:pt idx="1">
                  <c:v>2007</c:v>
                </c:pt>
                <c:pt idx="2">
                  <c:v>2008</c:v>
                </c:pt>
                <c:pt idx="3">
                  <c:v>2009</c:v>
                </c:pt>
                <c:pt idx="4">
                  <c:v>2010</c:v>
                </c:pt>
                <c:pt idx="5">
                  <c:v>2011</c:v>
                </c:pt>
                <c:pt idx="6">
                  <c:v>2012</c:v>
                </c:pt>
                <c:pt idx="7">
                  <c:v>2013</c:v>
                </c:pt>
                <c:pt idx="8">
                  <c:v>2014</c:v>
                </c:pt>
              </c:numCache>
            </c:numRef>
          </c:cat>
          <c:val>
            <c:numRef>
              <c:f>Tabelle1!$D$13:$M$13</c:f>
              <c:numCache>
                <c:formatCode>0%</c:formatCode>
                <c:ptCount val="10"/>
                <c:pt idx="0">
                  <c:v>0.28886075949367096</c:v>
                </c:pt>
                <c:pt idx="1">
                  <c:v>0.30175466205051538</c:v>
                </c:pt>
                <c:pt idx="2">
                  <c:v>0.17774062227391682</c:v>
                </c:pt>
                <c:pt idx="3">
                  <c:v>0.11139767054908488</c:v>
                </c:pt>
                <c:pt idx="4">
                  <c:v>0.11322683018664949</c:v>
                </c:pt>
                <c:pt idx="5">
                  <c:v>9.8447557743279068E-2</c:v>
                </c:pt>
                <c:pt idx="6">
                  <c:v>4.8786407766990308E-2</c:v>
                </c:pt>
                <c:pt idx="7">
                  <c:v>2.0000000000000004E-2</c:v>
                </c:pt>
                <c:pt idx="8">
                  <c:v>3.0000000000000002E-2</c:v>
                </c:pt>
                <c:pt idx="9">
                  <c:v>0.05</c:v>
                </c:pt>
              </c:numCache>
            </c:numRef>
          </c:val>
        </c:ser>
        <c:dLbls/>
        <c:marker val="1"/>
        <c:axId val="56019968"/>
        <c:axId val="56029952"/>
      </c:lineChart>
      <c:catAx>
        <c:axId val="56008064"/>
        <c:scaling>
          <c:orientation val="minMax"/>
        </c:scaling>
        <c:axPos val="b"/>
        <c:numFmt formatCode="General" sourceLinked="1"/>
        <c:tickLblPos val="nextTo"/>
        <c:txPr>
          <a:bodyPr rot="0" vert="horz"/>
          <a:lstStyle/>
          <a:p>
            <a:pPr>
              <a:defRPr sz="1000" b="0" i="0" u="none" strike="noStrike" baseline="0">
                <a:solidFill>
                  <a:srgbClr val="000000"/>
                </a:solidFill>
                <a:latin typeface="Calibri"/>
                <a:ea typeface="Calibri"/>
                <a:cs typeface="Calibri"/>
              </a:defRPr>
            </a:pPr>
            <a:endParaRPr lang="cs-CZ"/>
          </a:p>
        </c:txPr>
        <c:crossAx val="56018048"/>
        <c:crosses val="autoZero"/>
        <c:auto val="1"/>
        <c:lblAlgn val="ctr"/>
        <c:lblOffset val="100"/>
      </c:catAx>
      <c:valAx>
        <c:axId val="56018048"/>
        <c:scaling>
          <c:orientation val="minMax"/>
        </c:scaling>
        <c:axPos val="l"/>
        <c:majorGridlines/>
        <c:title>
          <c:tx>
            <c:rich>
              <a:bodyPr/>
              <a:lstStyle/>
              <a:p>
                <a:pPr>
                  <a:defRPr sz="1000" b="1" i="0" u="none" strike="noStrike" baseline="0">
                    <a:solidFill>
                      <a:srgbClr val="000000"/>
                    </a:solidFill>
                    <a:latin typeface="Calibri"/>
                    <a:ea typeface="Calibri"/>
                    <a:cs typeface="Calibri"/>
                  </a:defRPr>
                </a:pPr>
                <a:r>
                  <a:rPr lang="de-DE"/>
                  <a:t>ha</a:t>
                </a:r>
              </a:p>
            </c:rich>
          </c:tx>
          <c:layout/>
        </c:title>
        <c:numFmt formatCode="General\ &quot;ha&quot;" sourceLinked="1"/>
        <c:tickLblPos val="nextTo"/>
        <c:txPr>
          <a:bodyPr rot="0" vert="horz"/>
          <a:lstStyle/>
          <a:p>
            <a:pPr>
              <a:defRPr sz="1000" b="0" i="0" u="none" strike="noStrike" baseline="0">
                <a:solidFill>
                  <a:srgbClr val="000000"/>
                </a:solidFill>
                <a:latin typeface="Calibri"/>
                <a:ea typeface="Calibri"/>
                <a:cs typeface="Calibri"/>
              </a:defRPr>
            </a:pPr>
            <a:endParaRPr lang="cs-CZ"/>
          </a:p>
        </c:txPr>
        <c:crossAx val="56008064"/>
        <c:crosses val="autoZero"/>
        <c:crossBetween val="between"/>
      </c:valAx>
      <c:catAx>
        <c:axId val="56019968"/>
        <c:scaling>
          <c:orientation val="minMax"/>
        </c:scaling>
        <c:delete val="1"/>
        <c:axPos val="b"/>
        <c:numFmt formatCode="General" sourceLinked="1"/>
        <c:tickLblPos val="none"/>
        <c:crossAx val="56029952"/>
        <c:crosses val="autoZero"/>
        <c:auto val="1"/>
        <c:lblAlgn val="ctr"/>
        <c:lblOffset val="100"/>
      </c:catAx>
      <c:valAx>
        <c:axId val="56029952"/>
        <c:scaling>
          <c:orientation val="minMax"/>
        </c:scaling>
        <c:axPos val="r"/>
        <c:numFmt formatCode="0%" sourceLinked="1"/>
        <c:tickLblPos val="nextTo"/>
        <c:crossAx val="56019968"/>
        <c:crosses val="max"/>
        <c:crossBetween val="between"/>
      </c:valAx>
    </c:plotArea>
    <c:legend>
      <c:legendPos val="r"/>
      <c:layout>
        <c:manualLayout>
          <c:xMode val="edge"/>
          <c:yMode val="edge"/>
          <c:x val="2.9654036243822075E-2"/>
          <c:y val="0.9313733451893228"/>
          <c:w val="0.84266886326194412"/>
          <c:h val="3.9215719797445182E-2"/>
        </c:manualLayout>
      </c:layout>
      <c:txPr>
        <a:bodyPr/>
        <a:lstStyle/>
        <a:p>
          <a:pPr>
            <a:defRPr sz="1200" b="0" i="0" u="none" strike="noStrike" baseline="0">
              <a:solidFill>
                <a:srgbClr val="000000"/>
              </a:solidFill>
              <a:latin typeface="Calibri"/>
              <a:ea typeface="Calibri"/>
              <a:cs typeface="Calibri"/>
            </a:defRPr>
          </a:pPr>
          <a:endParaRPr lang="cs-CZ"/>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cs-CZ"/>
    </a:p>
  </c:txPr>
  <c:externalData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37.jpe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drawings/drawing1.xml><?xml version="1.0" encoding="utf-8"?>
<c:userShapes xmlns:c="http://schemas.openxmlformats.org/drawingml/2006/chart">
  <cdr:relSizeAnchor xmlns:cdr="http://schemas.openxmlformats.org/drawingml/2006/chartDrawing">
    <cdr:from>
      <cdr:x>0.01987</cdr:x>
      <cdr:y>0.17722</cdr:y>
    </cdr:from>
    <cdr:to>
      <cdr:x>0.15549</cdr:x>
      <cdr:y>0.46409</cdr:y>
    </cdr:to>
    <cdr:pic>
      <cdr:nvPicPr>
        <cdr:cNvPr id="2" name="Picture 2"/>
        <cdr:cNvPicPr>
          <a:picLocks xmlns:a="http://schemas.openxmlformats.org/drawingml/2006/main" noChangeAspect="1" noChangeArrowheads="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xmlns="" val="0"/>
            </a:ext>
          </a:extLst>
        </a:blip>
        <a:srcRect xmlns:a="http://schemas.openxmlformats.org/drawingml/2006/main"/>
        <a:stretch xmlns:a="http://schemas.openxmlformats.org/drawingml/2006/main">
          <a:fillRect/>
        </a:stretch>
      </cdr:blipFill>
      <cdr:spPr bwMode="auto">
        <a:xfrm xmlns:a="http://schemas.openxmlformats.org/drawingml/2006/main">
          <a:off x="179512" y="1008112"/>
          <a:ext cx="1225550" cy="163195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cdr:spPr>
    </cdr:pic>
  </cdr:relSizeAnchor>
  <cdr:relSizeAnchor xmlns:cdr="http://schemas.openxmlformats.org/drawingml/2006/chartDrawing">
    <cdr:from>
      <cdr:x>0.01987</cdr:x>
      <cdr:y>0.02532</cdr:y>
    </cdr:from>
    <cdr:to>
      <cdr:x>0.25106</cdr:x>
      <cdr:y>0.09024</cdr:y>
    </cdr:to>
    <cdr:sp macro="" textlink="">
      <cdr:nvSpPr>
        <cdr:cNvPr id="3" name="Textfeld 2"/>
        <cdr:cNvSpPr txBox="1">
          <a:spLocks xmlns:a="http://schemas.openxmlformats.org/drawingml/2006/main" noChangeArrowheads="1"/>
        </cdr:cNvSpPr>
      </cdr:nvSpPr>
      <cdr:spPr bwMode="auto">
        <a:xfrm xmlns:a="http://schemas.openxmlformats.org/drawingml/2006/main">
          <a:off x="179555" y="144036"/>
          <a:ext cx="2089148" cy="369332"/>
        </a:xfrm>
        <a:prstGeom xmlns:a="http://schemas.openxmlformats.org/drawingml/2006/main" prst="rect">
          <a:avLst/>
        </a:prstGeom>
        <a:solidFill xmlns:a="http://schemas.openxmlformats.org/drawingml/2006/main">
          <a:srgbClr val="92D050"/>
        </a:solidFill>
        <a:ln xmlns:a="http://schemas.openxmlformats.org/drawingml/2006/main">
          <a:noFill/>
        </a:ln>
        <a:extLst xmlns:a="http://schemas.openxmlformats.org/drawingml/2006/main">
          <a:ext uri="{91240B29-F687-4F45-9708-019B960494DF}">
            <a14:hiddenLine xmlns:a14="http://schemas.microsoft.com/office/drawing/2010/main" xmlns="" w="9525">
              <a:solidFill>
                <a:srgbClr val="000000"/>
              </a:solidFill>
              <a:miter lim="800000"/>
              <a:headEnd/>
              <a:tailEnd/>
            </a14:hiddenLine>
          </a:ext>
        </a:extLst>
      </cdr:spPr>
      <cdr:txBody>
        <a:bodyPr xmlns:a="http://schemas.openxmlformats.org/drawingml/2006/main">
          <a:spAutoFit/>
        </a:bodyPr>
        <a:lstStyle xmlns:a="http://schemas.openxmlformats.org/drawingml/2006/main">
          <a:defPPr>
            <a:defRPr lang="de-DE"/>
          </a:defPPr>
          <a:lvl1pPr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1pPr>
          <a:lvl2pPr marL="4572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2pPr>
          <a:lvl3pPr marL="9144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3pPr>
          <a:lvl4pPr marL="13716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4pPr>
          <a:lvl5pPr marL="18288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a:lstStyle>
        <a:p xmlns:a="http://schemas.openxmlformats.org/drawingml/2006/main">
          <a:pPr algn="ctr" eaLnBrk="1" hangingPunct="1">
            <a:spcBef>
              <a:spcPct val="0"/>
            </a:spcBef>
            <a:buClrTx/>
            <a:buNone/>
          </a:pPr>
          <a:r>
            <a:rPr lang="de-DE" altLang="de-DE" sz="1800" dirty="0">
              <a:latin typeface="Calibri" pitchFamily="34" charset="0"/>
            </a:rPr>
            <a:t>274 </a:t>
          </a:r>
          <a:r>
            <a:rPr lang="de-DE" altLang="de-DE" sz="1800" dirty="0" smtClean="0">
              <a:latin typeface="Calibri" pitchFamily="34" charset="0"/>
            </a:rPr>
            <a:t> Star</a:t>
          </a:r>
          <a:r>
            <a:rPr lang="cs-CZ" altLang="de-DE" sz="1800" dirty="0" err="1" smtClean="0">
              <a:latin typeface="Calibri" pitchFamily="34" charset="0"/>
            </a:rPr>
            <a:t>ých</a:t>
          </a:r>
          <a:r>
            <a:rPr lang="cs-CZ" altLang="de-DE" sz="1800" dirty="0" smtClean="0">
              <a:latin typeface="Calibri" pitchFamily="34" charset="0"/>
            </a:rPr>
            <a:t> jedlí</a:t>
          </a:r>
          <a:endParaRPr lang="de-DE" altLang="de-DE" sz="1800" dirty="0" smtClean="0">
            <a:latin typeface="Calibri"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0.56925</cdr:x>
      <cdr:y>0.22675</cdr:y>
    </cdr:from>
    <cdr:to>
      <cdr:x>0.67887</cdr:x>
      <cdr:y>0.31027</cdr:y>
    </cdr:to>
    <cdr:sp macro="" textlink="">
      <cdr:nvSpPr>
        <cdr:cNvPr id="2" name="Textfeld 1"/>
        <cdr:cNvSpPr txBox="1"/>
      </cdr:nvSpPr>
      <cdr:spPr>
        <a:xfrm xmlns:a="http://schemas.openxmlformats.org/drawingml/2006/main">
          <a:off x="4671769" y="798063"/>
          <a:ext cx="898070" cy="341529"/>
        </a:xfrm>
        <a:prstGeom xmlns:a="http://schemas.openxmlformats.org/drawingml/2006/main" prst="rect">
          <a:avLst/>
        </a:prstGeom>
        <a:noFill xmlns:a="http://schemas.openxmlformats.org/drawingml/2006/main"/>
      </cdr:spPr>
      <cdr:txBody>
        <a:bodyPr xmlns:a="http://schemas.openxmlformats.org/drawingml/2006/main" vertOverflow="clip" wrap="square" rtlCol="0"/>
        <a:lstStyle xmlns:a="http://schemas.openxmlformats.org/drawingml/2006/main"/>
        <a:p xmlns:a="http://schemas.openxmlformats.org/drawingml/2006/main">
          <a:endParaRPr lang="de-DE" sz="1400" b="1" dirty="0">
            <a:solidFill>
              <a:schemeClr val="accent5">
                <a:lumMod val="75000"/>
              </a:schemeClr>
            </a:solidFill>
          </a:endParaRPr>
        </a:p>
      </cdr:txBody>
    </cdr:sp>
  </cdr:relSizeAnchor>
  <cdr:relSizeAnchor xmlns:cdr="http://schemas.openxmlformats.org/drawingml/2006/chartDrawing">
    <cdr:from>
      <cdr:x>0.60336</cdr:x>
      <cdr:y>0.7788</cdr:y>
    </cdr:from>
    <cdr:to>
      <cdr:x>0.71949</cdr:x>
      <cdr:y>0.87869</cdr:y>
    </cdr:to>
    <cdr:sp macro="" textlink="">
      <cdr:nvSpPr>
        <cdr:cNvPr id="4" name="Textfeld 3"/>
        <cdr:cNvSpPr txBox="1"/>
      </cdr:nvSpPr>
      <cdr:spPr>
        <a:xfrm xmlns:a="http://schemas.openxmlformats.org/drawingml/2006/main">
          <a:off x="4410075" y="3067049"/>
          <a:ext cx="847725" cy="3905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de-DE" sz="1400" b="1" dirty="0">
            <a:solidFill>
              <a:srgbClr val="FF0000"/>
            </a:solidFill>
          </a:endParaRPr>
        </a:p>
      </cdr:txBody>
    </cdr:sp>
  </cdr:relSizeAnchor>
  <cdr:relSizeAnchor xmlns:cdr="http://schemas.openxmlformats.org/drawingml/2006/chartDrawing">
    <cdr:from>
      <cdr:x>0.56557</cdr:x>
      <cdr:y>0.21333</cdr:y>
    </cdr:from>
    <cdr:to>
      <cdr:x>0.67519</cdr:x>
      <cdr:y>0.29685</cdr:y>
    </cdr:to>
    <cdr:sp macro="" textlink="">
      <cdr:nvSpPr>
        <cdr:cNvPr id="5" name="Textfeld 1"/>
        <cdr:cNvSpPr txBox="1"/>
      </cdr:nvSpPr>
      <cdr:spPr>
        <a:xfrm xmlns:a="http://schemas.openxmlformats.org/drawingml/2006/main">
          <a:off x="4968552" y="1152128"/>
          <a:ext cx="963009" cy="451058"/>
        </a:xfrm>
        <a:prstGeom xmlns:a="http://schemas.openxmlformats.org/drawingml/2006/main" prst="rect">
          <a:avLst/>
        </a:prstGeom>
        <a:noFill xmlns:a="http://schemas.openxmlformats.org/drawingml/2006/main"/>
      </cdr:spPr>
      <cdr:txBody>
        <a:bodyPr xmlns:a="http://schemas.openxmlformats.org/drawingml/2006/main" vertOverflow="clip" wrap="square" rtlCol="0"/>
        <a:lstStyle xmlns:a="http://schemas.openxmlformats.org/drawingml/2006/main"/>
        <a:p xmlns:a="http://schemas.openxmlformats.org/drawingml/2006/main">
          <a:r>
            <a:rPr lang="cs-CZ" sz="1400" b="1" dirty="0" smtClean="0">
              <a:solidFill>
                <a:schemeClr val="accent5">
                  <a:lumMod val="75000"/>
                </a:schemeClr>
              </a:solidFill>
            </a:rPr>
            <a:t>Srnčí</a:t>
          </a:r>
          <a:endParaRPr lang="de-DE" sz="1400" b="1" dirty="0">
            <a:solidFill>
              <a:schemeClr val="accent5">
                <a:lumMod val="75000"/>
              </a:schemeClr>
            </a:solidFill>
          </a:endParaRPr>
        </a:p>
      </cdr:txBody>
    </cdr:sp>
  </cdr:relSizeAnchor>
  <cdr:relSizeAnchor xmlns:cdr="http://schemas.openxmlformats.org/drawingml/2006/chartDrawing">
    <cdr:from>
      <cdr:x>0.60656</cdr:x>
      <cdr:y>0.72</cdr:y>
    </cdr:from>
    <cdr:to>
      <cdr:x>0.72269</cdr:x>
      <cdr:y>0.81989</cdr:y>
    </cdr:to>
    <cdr:sp macro="" textlink="">
      <cdr:nvSpPr>
        <cdr:cNvPr id="7" name="Textfeld 3"/>
        <cdr:cNvSpPr txBox="1"/>
      </cdr:nvSpPr>
      <cdr:spPr>
        <a:xfrm xmlns:a="http://schemas.openxmlformats.org/drawingml/2006/main">
          <a:off x="5328592" y="3888432"/>
          <a:ext cx="1020199" cy="53946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cs-CZ" sz="1400" b="1" dirty="0" smtClean="0">
            <a:solidFill>
              <a:srgbClr val="FF0000"/>
            </a:solidFill>
          </a:endParaRPr>
        </a:p>
        <a:p xmlns:a="http://schemas.openxmlformats.org/drawingml/2006/main">
          <a:r>
            <a:rPr lang="cs-CZ" sz="1400" b="1" dirty="0" smtClean="0">
              <a:solidFill>
                <a:srgbClr val="FF0000"/>
              </a:solidFill>
            </a:rPr>
            <a:t>Jelení</a:t>
          </a:r>
          <a:endParaRPr lang="de-DE" sz="1400" b="1" dirty="0">
            <a:solidFill>
              <a:srgbClr val="FF0000"/>
            </a:solidFill>
          </a:endParaRPr>
        </a:p>
      </cdr:txBody>
    </cdr:sp>
  </cdr:relSizeAnchor>
  <cdr:relSizeAnchor xmlns:cdr="http://schemas.openxmlformats.org/drawingml/2006/chartDrawing">
    <cdr:from>
      <cdr:x>0.57377</cdr:x>
      <cdr:y>0.54667</cdr:y>
    </cdr:from>
    <cdr:to>
      <cdr:x>0.74199</cdr:x>
      <cdr:y>0.61532</cdr:y>
    </cdr:to>
    <cdr:sp macro="" textlink="">
      <cdr:nvSpPr>
        <cdr:cNvPr id="9" name="Textfeld 2"/>
        <cdr:cNvSpPr txBox="1"/>
      </cdr:nvSpPr>
      <cdr:spPr>
        <a:xfrm xmlns:a="http://schemas.openxmlformats.org/drawingml/2006/main">
          <a:off x="5040560" y="2952328"/>
          <a:ext cx="1477809" cy="37075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cs-CZ" sz="1400" b="1" dirty="0" smtClean="0"/>
            <a:t>Černá</a:t>
          </a:r>
          <a:endParaRPr lang="de-DE" sz="1400" b="1" dirty="0"/>
        </a:p>
      </cdr:txBody>
    </cdr:sp>
  </cdr:relSizeAnchor>
  <cdr:relSizeAnchor xmlns:cdr="http://schemas.openxmlformats.org/drawingml/2006/chartDrawing">
    <cdr:from>
      <cdr:x>0.60336</cdr:x>
      <cdr:y>0.7788</cdr:y>
    </cdr:from>
    <cdr:to>
      <cdr:x>0.71949</cdr:x>
      <cdr:y>0.87869</cdr:y>
    </cdr:to>
    <cdr:sp macro="" textlink="">
      <cdr:nvSpPr>
        <cdr:cNvPr id="10" name="Textfeld 3"/>
        <cdr:cNvSpPr txBox="1"/>
      </cdr:nvSpPr>
      <cdr:spPr>
        <a:xfrm xmlns:a="http://schemas.openxmlformats.org/drawingml/2006/main">
          <a:off x="4410075" y="3067049"/>
          <a:ext cx="847725" cy="3905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de-DE" sz="1400" b="1" dirty="0">
            <a:solidFill>
              <a:srgbClr val="FF0000"/>
            </a:solidFill>
          </a:endParaRPr>
        </a:p>
      </cdr:txBody>
    </cdr:sp>
  </cdr:relSizeAnchor>
  <cdr:relSizeAnchor xmlns:cdr="http://schemas.openxmlformats.org/drawingml/2006/chartDrawing">
    <cdr:from>
      <cdr:x>0.20492</cdr:x>
      <cdr:y>0.44</cdr:y>
    </cdr:from>
    <cdr:to>
      <cdr:x>0.42393</cdr:x>
      <cdr:y>0.49732</cdr:y>
    </cdr:to>
    <cdr:sp macro="" textlink="">
      <cdr:nvSpPr>
        <cdr:cNvPr id="11" name="Textfeld 1"/>
        <cdr:cNvSpPr txBox="1">
          <a:spLocks xmlns:a="http://schemas.openxmlformats.org/drawingml/2006/main" noChangeArrowheads="1"/>
        </cdr:cNvSpPr>
      </cdr:nvSpPr>
      <cdr:spPr bwMode="auto">
        <a:xfrm xmlns:a="http://schemas.openxmlformats.org/drawingml/2006/main">
          <a:off x="1800200" y="2376264"/>
          <a:ext cx="1924050" cy="309563"/>
        </a:xfrm>
        <a:prstGeom xmlns:a="http://schemas.openxmlformats.org/drawingml/2006/main" prst="rect">
          <a:avLst/>
        </a:prstGeom>
        <a:solidFill xmlns:a="http://schemas.openxmlformats.org/drawingml/2006/main">
          <a:srgbClr val="92D050"/>
        </a:solidFill>
        <a:ln xmlns:a="http://schemas.openxmlformats.org/drawingml/2006/main">
          <a:noFill/>
        </a:ln>
        <a:extLst xmlns:a="http://schemas.openxmlformats.org/drawingml/2006/main">
          <a:ext uri="{91240B29-F687-4F45-9708-019B960494DF}">
            <a14:hiddenLine xmlns:a14="http://schemas.microsoft.com/office/drawing/2010/main" xmlns="" w="9525">
              <a:solidFill>
                <a:srgbClr val="000000"/>
              </a:solidFill>
              <a:miter lim="800000"/>
              <a:headEnd/>
              <a:tailEnd/>
            </a14:hiddenLine>
          </a:ext>
        </a:extLst>
      </cdr:spPr>
      <cdr:txBody>
        <a:bodyPr xmlns:a="http://schemas.openxmlformats.org/drawingml/2006/main" anchor="ctr"/>
        <a:lstStyle xmlns:a="http://schemas.openxmlformats.org/drawingml/2006/main">
          <a:defPPr>
            <a:defRPr lang="de-DE"/>
          </a:defPPr>
          <a:lvl1pPr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1pPr>
          <a:lvl2pPr marL="4572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2pPr>
          <a:lvl3pPr marL="9144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3pPr>
          <a:lvl4pPr marL="13716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4pPr>
          <a:lvl5pPr marL="18288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a:lstStyle>
        <a:p xmlns:a="http://schemas.openxmlformats.org/drawingml/2006/main">
          <a:pPr algn="ctr" eaLnBrk="1" hangingPunct="1">
            <a:spcBef>
              <a:spcPct val="0"/>
            </a:spcBef>
            <a:buClrTx/>
            <a:buFontTx/>
            <a:buNone/>
          </a:pPr>
          <a:r>
            <a:rPr lang="cs-CZ" altLang="de-DE" sz="1100" b="1" dirty="0" smtClean="0"/>
            <a:t>Jedle bez oplocení</a:t>
          </a:r>
          <a:endParaRPr lang="de-DE" altLang="de-DE" sz="1100" b="1" dirty="0"/>
        </a:p>
      </cdr:txBody>
    </cdr:sp>
  </cdr:relSizeAnchor>
  <cdr:relSizeAnchor xmlns:cdr="http://schemas.openxmlformats.org/drawingml/2006/chartDrawing">
    <cdr:from>
      <cdr:x>0.30328</cdr:x>
      <cdr:y>0.52</cdr:y>
    </cdr:from>
    <cdr:to>
      <cdr:x>0.32334</cdr:x>
      <cdr:y>0.63934</cdr:y>
    </cdr:to>
    <cdr:sp macro="" textlink="">
      <cdr:nvSpPr>
        <cdr:cNvPr id="12" name="Pfeil nach unten 11"/>
        <cdr:cNvSpPr/>
      </cdr:nvSpPr>
      <cdr:spPr>
        <a:xfrm xmlns:a="http://schemas.openxmlformats.org/drawingml/2006/main">
          <a:off x="2664296" y="2808312"/>
          <a:ext cx="176213" cy="644525"/>
        </a:xfrm>
        <a:prstGeom xmlns:a="http://schemas.openxmlformats.org/drawingml/2006/main" prst="downArrow">
          <a:avLst/>
        </a:prstGeom>
        <a:solidFill xmlns:a="http://schemas.openxmlformats.org/drawingml/2006/main">
          <a:srgbClr val="92D050"/>
        </a:solidFill>
        <a:ln xmlns:a="http://schemas.openxmlformats.org/drawingml/2006/main">
          <a:solidFill>
            <a:srgbClr val="92D05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de-DE"/>
          </a:defPPr>
          <a:lvl1pPr algn="ctr" rtl="0" eaLnBrk="0" fontAlgn="base" hangingPunct="0">
            <a:spcBef>
              <a:spcPct val="0"/>
            </a:spcBef>
            <a:spcAft>
              <a:spcPct val="0"/>
            </a:spcAft>
            <a:defRPr sz="2400" kern="1200">
              <a:solidFill>
                <a:schemeClr val="lt1"/>
              </a:solidFill>
              <a:latin typeface="+mn-lt"/>
              <a:ea typeface="+mn-ea"/>
              <a:cs typeface="+mn-cs"/>
            </a:defRPr>
          </a:lvl1pPr>
          <a:lvl2pPr marL="457200" algn="ctr" rtl="0" eaLnBrk="0" fontAlgn="base" hangingPunct="0">
            <a:spcBef>
              <a:spcPct val="0"/>
            </a:spcBef>
            <a:spcAft>
              <a:spcPct val="0"/>
            </a:spcAft>
            <a:defRPr sz="2400" kern="1200">
              <a:solidFill>
                <a:schemeClr val="lt1"/>
              </a:solidFill>
              <a:latin typeface="+mn-lt"/>
              <a:ea typeface="+mn-ea"/>
              <a:cs typeface="+mn-cs"/>
            </a:defRPr>
          </a:lvl2pPr>
          <a:lvl3pPr marL="914400" algn="ctr" rtl="0" eaLnBrk="0" fontAlgn="base" hangingPunct="0">
            <a:spcBef>
              <a:spcPct val="0"/>
            </a:spcBef>
            <a:spcAft>
              <a:spcPct val="0"/>
            </a:spcAft>
            <a:defRPr sz="2400" kern="1200">
              <a:solidFill>
                <a:schemeClr val="lt1"/>
              </a:solidFill>
              <a:latin typeface="+mn-lt"/>
              <a:ea typeface="+mn-ea"/>
              <a:cs typeface="+mn-cs"/>
            </a:defRPr>
          </a:lvl3pPr>
          <a:lvl4pPr marL="1371600" algn="ctr" rtl="0" eaLnBrk="0" fontAlgn="base" hangingPunct="0">
            <a:spcBef>
              <a:spcPct val="0"/>
            </a:spcBef>
            <a:spcAft>
              <a:spcPct val="0"/>
            </a:spcAft>
            <a:defRPr sz="2400" kern="1200">
              <a:solidFill>
                <a:schemeClr val="lt1"/>
              </a:solidFill>
              <a:latin typeface="+mn-lt"/>
              <a:ea typeface="+mn-ea"/>
              <a:cs typeface="+mn-cs"/>
            </a:defRPr>
          </a:lvl4pPr>
          <a:lvl5pPr marL="1828800" algn="ctr"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xmlns:a="http://schemas.openxmlformats.org/drawingml/2006/main">
          <a:pPr>
            <a:defRPr/>
          </a:pPr>
          <a:endParaRPr lang="de-DE"/>
        </a:p>
      </cdr:txBody>
    </cdr:sp>
  </cdr:relSizeAnchor>
  <cdr:relSizeAnchor xmlns:cdr="http://schemas.openxmlformats.org/drawingml/2006/chartDrawing">
    <cdr:from>
      <cdr:x>0.08197</cdr:x>
      <cdr:y>0.72</cdr:y>
    </cdr:from>
    <cdr:to>
      <cdr:x>0.28707</cdr:x>
      <cdr:y>0.78643</cdr:y>
    </cdr:to>
    <cdr:sp macro="" textlink="">
      <cdr:nvSpPr>
        <cdr:cNvPr id="13" name="Textfeld 1"/>
        <cdr:cNvSpPr txBox="1">
          <a:spLocks xmlns:a="http://schemas.openxmlformats.org/drawingml/2006/main" noChangeArrowheads="1"/>
        </cdr:cNvSpPr>
      </cdr:nvSpPr>
      <cdr:spPr bwMode="auto">
        <a:xfrm xmlns:a="http://schemas.openxmlformats.org/drawingml/2006/main">
          <a:off x="720080" y="3888432"/>
          <a:ext cx="1801813" cy="358775"/>
        </a:xfrm>
        <a:prstGeom xmlns:a="http://schemas.openxmlformats.org/drawingml/2006/main" prst="rect">
          <a:avLst/>
        </a:prstGeom>
        <a:gradFill xmlns:a="http://schemas.openxmlformats.org/drawingml/2006/main" rotWithShape="1">
          <a:gsLst>
            <a:gs pos="0">
              <a:srgbClr val="FF8880"/>
            </a:gs>
            <a:gs pos="50000">
              <a:srgbClr val="FFB7B3"/>
            </a:gs>
            <a:gs pos="100000">
              <a:srgbClr val="FFDCDA"/>
            </a:gs>
          </a:gsLst>
          <a:lin ang="2700000" scaled="1"/>
        </a:gradFill>
        <a:ln xmlns:a="http://schemas.openxmlformats.org/drawingml/2006/main">
          <a:noFill/>
        </a:ln>
        <a:extLst xmlns:a="http://schemas.openxmlformats.org/drawingml/2006/main">
          <a:ext uri="{91240B29-F687-4F45-9708-019B960494DF}">
            <a14:hiddenLine xmlns:a14="http://schemas.microsoft.com/office/drawing/2010/main" xmlns="" w="9525">
              <a:solidFill>
                <a:srgbClr val="000000"/>
              </a:solidFill>
              <a:miter lim="800000"/>
              <a:headEnd/>
              <a:tailEnd/>
            </a14:hiddenLine>
          </a:ext>
        </a:extLst>
      </cdr:spPr>
      <cdr:txBody>
        <a:bodyPr xmlns:a="http://schemas.openxmlformats.org/drawingml/2006/main" anchor="ctr"/>
        <a:lstStyle xmlns:a="http://schemas.openxmlformats.org/drawingml/2006/main">
          <a:defPPr>
            <a:defRPr lang="de-DE"/>
          </a:defPPr>
          <a:lvl1pPr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1pPr>
          <a:lvl2pPr marL="4572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2pPr>
          <a:lvl3pPr marL="9144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3pPr>
          <a:lvl4pPr marL="13716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4pPr>
          <a:lvl5pPr marL="1828800" algn="ctr"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a:lstStyle>
        <a:p xmlns:a="http://schemas.openxmlformats.org/drawingml/2006/main">
          <a:pPr algn="ctr" eaLnBrk="1" hangingPunct="1">
            <a:spcBef>
              <a:spcPct val="0"/>
            </a:spcBef>
            <a:buClrTx/>
            <a:buFontTx/>
            <a:buNone/>
          </a:pPr>
          <a:r>
            <a:rPr lang="cs-CZ" altLang="de-DE" sz="1100" b="1" dirty="0" smtClean="0"/>
            <a:t>Buk bez oplocení</a:t>
          </a:r>
          <a:endParaRPr lang="de-DE" altLang="de-DE" sz="1100" b="1" dirty="0"/>
        </a:p>
      </cdr:txBody>
    </cdr:sp>
  </cdr:relSizeAnchor>
  <cdr:relSizeAnchor xmlns:cdr="http://schemas.openxmlformats.org/drawingml/2006/chartDrawing">
    <cdr:from>
      <cdr:x>0.17213</cdr:x>
      <cdr:y>0.56</cdr:y>
    </cdr:from>
    <cdr:to>
      <cdr:x>0.19526</cdr:x>
      <cdr:y>0.67405</cdr:y>
    </cdr:to>
    <cdr:sp macro="" textlink="">
      <cdr:nvSpPr>
        <cdr:cNvPr id="14" name="Pfeil nach oben 13"/>
        <cdr:cNvSpPr/>
      </cdr:nvSpPr>
      <cdr:spPr>
        <a:xfrm xmlns:a="http://schemas.openxmlformats.org/drawingml/2006/main">
          <a:off x="1512168" y="3024336"/>
          <a:ext cx="203200" cy="615950"/>
        </a:xfrm>
        <a:prstGeom xmlns:a="http://schemas.openxmlformats.org/drawingml/2006/main" prst="upArrow">
          <a:avLst/>
        </a:prstGeom>
        <a:gradFill xmlns:a="http://schemas.openxmlformats.org/drawingml/2006/main"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de-DE"/>
          </a:defPPr>
          <a:lvl1pPr algn="ctr" rtl="0" eaLnBrk="0" fontAlgn="base" hangingPunct="0">
            <a:spcBef>
              <a:spcPct val="0"/>
            </a:spcBef>
            <a:spcAft>
              <a:spcPct val="0"/>
            </a:spcAft>
            <a:defRPr sz="2400" kern="1200">
              <a:solidFill>
                <a:schemeClr val="lt1"/>
              </a:solidFill>
              <a:latin typeface="+mn-lt"/>
              <a:ea typeface="+mn-ea"/>
              <a:cs typeface="+mn-cs"/>
            </a:defRPr>
          </a:lvl1pPr>
          <a:lvl2pPr marL="457200" algn="ctr" rtl="0" eaLnBrk="0" fontAlgn="base" hangingPunct="0">
            <a:spcBef>
              <a:spcPct val="0"/>
            </a:spcBef>
            <a:spcAft>
              <a:spcPct val="0"/>
            </a:spcAft>
            <a:defRPr sz="2400" kern="1200">
              <a:solidFill>
                <a:schemeClr val="lt1"/>
              </a:solidFill>
              <a:latin typeface="+mn-lt"/>
              <a:ea typeface="+mn-ea"/>
              <a:cs typeface="+mn-cs"/>
            </a:defRPr>
          </a:lvl2pPr>
          <a:lvl3pPr marL="914400" algn="ctr" rtl="0" eaLnBrk="0" fontAlgn="base" hangingPunct="0">
            <a:spcBef>
              <a:spcPct val="0"/>
            </a:spcBef>
            <a:spcAft>
              <a:spcPct val="0"/>
            </a:spcAft>
            <a:defRPr sz="2400" kern="1200">
              <a:solidFill>
                <a:schemeClr val="lt1"/>
              </a:solidFill>
              <a:latin typeface="+mn-lt"/>
              <a:ea typeface="+mn-ea"/>
              <a:cs typeface="+mn-cs"/>
            </a:defRPr>
          </a:lvl3pPr>
          <a:lvl4pPr marL="1371600" algn="ctr" rtl="0" eaLnBrk="0" fontAlgn="base" hangingPunct="0">
            <a:spcBef>
              <a:spcPct val="0"/>
            </a:spcBef>
            <a:spcAft>
              <a:spcPct val="0"/>
            </a:spcAft>
            <a:defRPr sz="2400" kern="1200">
              <a:solidFill>
                <a:schemeClr val="lt1"/>
              </a:solidFill>
              <a:latin typeface="+mn-lt"/>
              <a:ea typeface="+mn-ea"/>
              <a:cs typeface="+mn-cs"/>
            </a:defRPr>
          </a:lvl4pPr>
          <a:lvl5pPr marL="1828800" algn="ctr"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xmlns:a="http://schemas.openxmlformats.org/drawingml/2006/main">
          <a:pPr>
            <a:defRPr/>
          </a:pPr>
          <a:endParaRPr lang="de-DE"/>
        </a:p>
      </cdr:txBody>
    </cdr:sp>
  </cdr:relSizeAnchor>
</c:userShapes>
</file>

<file path=ppt/drawings/drawing3.xml><?xml version="1.0" encoding="utf-8"?>
<c:userShapes xmlns:c="http://schemas.openxmlformats.org/drawingml/2006/chart">
  <cdr:relSizeAnchor xmlns:cdr="http://schemas.openxmlformats.org/drawingml/2006/chartDrawing">
    <cdr:from>
      <cdr:x>0.54186</cdr:x>
      <cdr:y>0.59377</cdr:y>
    </cdr:from>
    <cdr:to>
      <cdr:x>0.9881</cdr:x>
      <cdr:y>0.69228</cdr:y>
    </cdr:to>
    <cdr:sp macro="" textlink="">
      <cdr:nvSpPr>
        <cdr:cNvPr id="2" name="Pfeil nach rechts 1"/>
        <cdr:cNvSpPr/>
      </cdr:nvSpPr>
      <cdr:spPr bwMode="auto">
        <a:xfrm xmlns:a="http://schemas.openxmlformats.org/drawingml/2006/main">
          <a:off x="4896544" y="3789040"/>
          <a:ext cx="4032448" cy="628648"/>
        </a:xfrm>
        <a:prstGeom xmlns:a="http://schemas.openxmlformats.org/drawingml/2006/main" prst="rightArrow">
          <a:avLst/>
        </a:prstGeom>
        <a:solidFill xmlns:a="http://schemas.openxmlformats.org/drawingml/2006/main">
          <a:schemeClr val="accent1">
            <a:lumMod val="60000"/>
            <a:lumOff val="40000"/>
          </a:schemeClr>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a:ex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de-DE"/>
        </a:p>
      </cdr:txBody>
    </cdr:sp>
  </cdr:relSizeAnchor>
  <cdr:relSizeAnchor xmlns:cdr="http://schemas.openxmlformats.org/drawingml/2006/chartDrawing">
    <cdr:from>
      <cdr:x>0.54186</cdr:x>
      <cdr:y>0.46964</cdr:y>
    </cdr:from>
    <cdr:to>
      <cdr:x>0.94826</cdr:x>
      <cdr:y>0.59377</cdr:y>
    </cdr:to>
    <cdr:sp macro="" textlink="">
      <cdr:nvSpPr>
        <cdr:cNvPr id="3" name="Textfeld 2"/>
        <cdr:cNvSpPr txBox="1"/>
      </cdr:nvSpPr>
      <cdr:spPr>
        <a:xfrm xmlns:a="http://schemas.openxmlformats.org/drawingml/2006/main">
          <a:off x="4896544" y="2996952"/>
          <a:ext cx="3672408" cy="7920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cs-CZ" sz="1400" dirty="0" smtClean="0">
              <a:solidFill>
                <a:schemeClr val="accent2"/>
              </a:solidFill>
            </a:rPr>
            <a:t>Relativně stabilní odstřel při tolerovatelných škodách loupáním a </a:t>
          </a:r>
          <a:r>
            <a:rPr lang="cs-CZ" sz="1400" dirty="0" err="1" smtClean="0">
              <a:solidFill>
                <a:schemeClr val="accent2"/>
              </a:solidFill>
            </a:rPr>
            <a:t>okusem</a:t>
          </a:r>
          <a:endParaRPr lang="de-DE" sz="1400" dirty="0">
            <a:solidFill>
              <a:schemeClr val="accent2"/>
            </a:solidFill>
          </a:endParaRPr>
        </a:p>
      </cdr:txBody>
    </cdr:sp>
  </cdr:relSizeAnchor>
  <cdr:relSizeAnchor xmlns:cdr="http://schemas.openxmlformats.org/drawingml/2006/chartDrawing">
    <cdr:from>
      <cdr:x>0.59764</cdr:x>
      <cdr:y>0.62762</cdr:y>
    </cdr:from>
    <cdr:to>
      <cdr:x>0.91639</cdr:x>
      <cdr:y>0.66147</cdr:y>
    </cdr:to>
    <cdr:sp macro="" textlink="">
      <cdr:nvSpPr>
        <cdr:cNvPr id="4" name="Textfeld 3"/>
        <cdr:cNvSpPr txBox="1"/>
      </cdr:nvSpPr>
      <cdr:spPr>
        <a:xfrm xmlns:a="http://schemas.openxmlformats.org/drawingml/2006/main">
          <a:off x="5400600" y="4005064"/>
          <a:ext cx="2880320" cy="216024"/>
        </a:xfrm>
        <a:prstGeom xmlns:a="http://schemas.openxmlformats.org/drawingml/2006/main" prst="rect">
          <a:avLst/>
        </a:prstGeom>
        <a:solidFill xmlns:a="http://schemas.openxmlformats.org/drawingml/2006/main">
          <a:schemeClr val="accent1">
            <a:lumMod val="60000"/>
            <a:lumOff val="40000"/>
          </a:schemeClr>
        </a:solidFill>
      </cdr:spPr>
      <cdr:txBody>
        <a:bodyPr xmlns:a="http://schemas.openxmlformats.org/drawingml/2006/main" vertOverflow="clip" wrap="square" rtlCol="0"/>
        <a:lstStyle xmlns:a="http://schemas.openxmlformats.org/drawingml/2006/main"/>
        <a:p xmlns:a="http://schemas.openxmlformats.org/drawingml/2006/main">
          <a:r>
            <a:rPr lang="de-DE" sz="1200" dirty="0" smtClean="0"/>
            <a:t>0,5 </a:t>
          </a:r>
          <a:r>
            <a:rPr lang="cs-CZ" sz="1200" dirty="0" smtClean="0"/>
            <a:t>ks</a:t>
          </a:r>
          <a:r>
            <a:rPr lang="de-DE" sz="1200" dirty="0" smtClean="0"/>
            <a:t> </a:t>
          </a:r>
          <a:r>
            <a:rPr lang="de-DE" sz="1200" dirty="0" smtClean="0"/>
            <a:t>/ 100ha</a:t>
          </a:r>
          <a:endParaRPr lang="de-DE" sz="12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84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l">
              <a:defRPr sz="1200">
                <a:ea typeface="ＭＳ Ｐゴシック" pitchFamily="1" charset="-128"/>
              </a:defRPr>
            </a:lvl1pPr>
          </a:lstStyle>
          <a:p>
            <a:pPr>
              <a:defRPr/>
            </a:pPr>
            <a:endParaRPr lang="de-DE" altLang="de-DE"/>
          </a:p>
        </p:txBody>
      </p:sp>
      <p:sp>
        <p:nvSpPr>
          <p:cNvPr id="3075" name="Rectangle 3"/>
          <p:cNvSpPr>
            <a:spLocks noGrp="1" noChangeArrowheads="1"/>
          </p:cNvSpPr>
          <p:nvPr>
            <p:ph type="dt" idx="1"/>
          </p:nvPr>
        </p:nvSpPr>
        <p:spPr bwMode="auto">
          <a:xfrm>
            <a:off x="3851275" y="0"/>
            <a:ext cx="2946400" cy="4984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ea typeface="ＭＳ Ｐゴシック" pitchFamily="1" charset="-128"/>
              </a:defRPr>
            </a:lvl1pPr>
          </a:lstStyle>
          <a:p>
            <a:pPr>
              <a:defRPr/>
            </a:pPr>
            <a:endParaRPr lang="de-DE" altLang="de-DE"/>
          </a:p>
        </p:txBody>
      </p:sp>
      <p:sp>
        <p:nvSpPr>
          <p:cNvPr id="51204" name="Rectangle 4"/>
          <p:cNvSpPr>
            <a:spLocks noChangeArrowheads="1" noTextEdit="1"/>
          </p:cNvSpPr>
          <p:nvPr>
            <p:ph type="sldImg" idx="2"/>
          </p:nvPr>
        </p:nvSpPr>
        <p:spPr bwMode="auto">
          <a:xfrm>
            <a:off x="903288" y="749300"/>
            <a:ext cx="4991100" cy="3743325"/>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906463" y="4741863"/>
            <a:ext cx="4984750" cy="44910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noProof="0" smtClean="0"/>
              <a:t>Mastertextformat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3078" name="Rectangle 6"/>
          <p:cNvSpPr>
            <a:spLocks noGrp="1" noChangeArrowheads="1"/>
          </p:cNvSpPr>
          <p:nvPr>
            <p:ph type="ftr" sz="quarter" idx="4"/>
          </p:nvPr>
        </p:nvSpPr>
        <p:spPr bwMode="auto">
          <a:xfrm>
            <a:off x="0" y="9483725"/>
            <a:ext cx="2946400" cy="4984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l">
              <a:defRPr sz="1200">
                <a:ea typeface="ＭＳ Ｐゴシック" pitchFamily="1" charset="-128"/>
              </a:defRPr>
            </a:lvl1pPr>
          </a:lstStyle>
          <a:p>
            <a:pPr>
              <a:defRPr/>
            </a:pPr>
            <a:endParaRPr lang="de-DE" altLang="de-DE"/>
          </a:p>
        </p:txBody>
      </p:sp>
      <p:sp>
        <p:nvSpPr>
          <p:cNvPr id="3079" name="Rectangle 7"/>
          <p:cNvSpPr>
            <a:spLocks noGrp="1" noChangeArrowheads="1"/>
          </p:cNvSpPr>
          <p:nvPr>
            <p:ph type="sldNum" sz="quarter" idx="5"/>
          </p:nvPr>
        </p:nvSpPr>
        <p:spPr bwMode="auto">
          <a:xfrm>
            <a:off x="3851275" y="9483725"/>
            <a:ext cx="2946400" cy="4984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ea typeface="ＭＳ Ｐゴシック" pitchFamily="1" charset="-128"/>
              </a:defRPr>
            </a:lvl1pPr>
          </a:lstStyle>
          <a:p>
            <a:pPr>
              <a:defRPr/>
            </a:pPr>
            <a:fld id="{EAD2EBB5-B939-4F3A-A6E6-3932EA6BFEB0}" type="slidenum">
              <a:rPr lang="de-DE" altLang="de-DE"/>
              <a:pPr>
                <a:defRPr/>
              </a:pPr>
              <a:t>‹#›</a:t>
            </a:fld>
            <a:endParaRPr lang="de-DE" altLang="de-DE"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miter lim="800000"/>
            <a:headEnd/>
            <a:tailEnd/>
          </a:ln>
        </p:spPr>
        <p:txBody>
          <a:bodyPr/>
          <a:lstStyle/>
          <a:p>
            <a:fld id="{980D0DD6-B85E-4E0E-B44B-CF3CA0D724C5}" type="slidenum">
              <a:rPr lang="de-DE" altLang="de-DE" smtClean="0">
                <a:ea typeface="ＭＳ Ｐゴシック" pitchFamily="34" charset="-128"/>
              </a:rPr>
              <a:pPr/>
              <a:t>1</a:t>
            </a:fld>
            <a:endParaRPr lang="de-DE" altLang="de-DE" smtClean="0">
              <a:ea typeface="ＭＳ Ｐゴシック" pitchFamily="34" charset="-128"/>
            </a:endParaRPr>
          </a:p>
        </p:txBody>
      </p:sp>
      <p:sp>
        <p:nvSpPr>
          <p:cNvPr id="52227" name="Rectangle 2"/>
          <p:cNvSpPr>
            <a:spLocks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endParaRPr lang="de-DE" altLang="de-DE"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lienbildplatzhalter 1"/>
          <p:cNvSpPr>
            <a:spLocks noGrp="1" noRot="1" noChangeAspect="1" noTextEdit="1"/>
          </p:cNvSpPr>
          <p:nvPr>
            <p:ph type="sldImg"/>
          </p:nvPr>
        </p:nvSpPr>
        <p:spPr>
          <a:ln/>
        </p:spPr>
      </p:sp>
      <p:sp>
        <p:nvSpPr>
          <p:cNvPr id="61443" name="Notizenplatzhalter 2"/>
          <p:cNvSpPr>
            <a:spLocks noGrp="1"/>
          </p:cNvSpPr>
          <p:nvPr>
            <p:ph type="body" idx="1"/>
          </p:nvPr>
        </p:nvSpPr>
        <p:spPr>
          <a:noFill/>
        </p:spPr>
        <p:txBody>
          <a:bodyPr/>
          <a:lstStyle/>
          <a:p>
            <a:r>
              <a:rPr lang="cs-CZ" altLang="de-DE" dirty="0" smtClean="0">
                <a:ea typeface="ＭＳ Ｐゴシック" pitchFamily="34" charset="-128"/>
              </a:rPr>
              <a:t>Lesy pro </a:t>
            </a:r>
            <a:r>
              <a:rPr lang="de-DE" altLang="de-DE" dirty="0" smtClean="0">
                <a:ea typeface="ＭＳ Ｐゴシック" pitchFamily="34" charset="-128"/>
              </a:rPr>
              <a:t> </a:t>
            </a:r>
            <a:r>
              <a:rPr lang="de-DE" altLang="de-DE" dirty="0" smtClean="0">
                <a:ea typeface="ＭＳ Ｐゴシック" pitchFamily="34" charset="-128"/>
              </a:rPr>
              <a:t>21. </a:t>
            </a:r>
            <a:r>
              <a:rPr lang="cs-CZ" altLang="de-DE" dirty="0" smtClean="0">
                <a:ea typeface="ＭＳ Ｐゴシック" pitchFamily="34" charset="-128"/>
              </a:rPr>
              <a:t>století jsou zakládány nyní</a:t>
            </a:r>
            <a:r>
              <a:rPr lang="de-DE" altLang="de-DE" dirty="0" smtClean="0">
                <a:ea typeface="ＭＳ Ｐゴシック" pitchFamily="34" charset="-128"/>
              </a:rPr>
              <a:t>…</a:t>
            </a:r>
            <a:r>
              <a:rPr lang="cs-CZ" altLang="de-DE" dirty="0" smtClean="0">
                <a:ea typeface="ＭＳ Ｐゴシック" pitchFamily="34" charset="-128"/>
              </a:rPr>
              <a:t>nemůžeme přenechat problémy příštím generacím</a:t>
            </a:r>
            <a:endParaRPr lang="de-DE" altLang="de-DE" dirty="0" smtClean="0">
              <a:ea typeface="ＭＳ Ｐゴシック" pitchFamily="34" charset="-128"/>
            </a:endParaRPr>
          </a:p>
        </p:txBody>
      </p:sp>
      <p:sp>
        <p:nvSpPr>
          <p:cNvPr id="61444" name="Foliennummernplatzhalter 3"/>
          <p:cNvSpPr>
            <a:spLocks noGrp="1"/>
          </p:cNvSpPr>
          <p:nvPr>
            <p:ph type="sldNum" sz="quarter" idx="5"/>
          </p:nvPr>
        </p:nvSpPr>
        <p:spPr>
          <a:noFill/>
          <a:ln>
            <a:miter lim="800000"/>
            <a:headEnd/>
            <a:tailEnd/>
          </a:ln>
        </p:spPr>
        <p:txBody>
          <a:bodyPr/>
          <a:lstStyle/>
          <a:p>
            <a:pPr eaLnBrk="1" hangingPunct="1"/>
            <a:fld id="{9012D4A8-7265-4C58-8131-DA4268FE92A6}" type="slidenum">
              <a:rPr lang="de-DE" altLang="de-DE" smtClean="0">
                <a:latin typeface="Calibri" pitchFamily="34" charset="0"/>
                <a:ea typeface="ＭＳ Ｐゴシック" pitchFamily="34" charset="-128"/>
                <a:cs typeface="Arial" charset="0"/>
              </a:rPr>
              <a:pPr eaLnBrk="1" hangingPunct="1"/>
              <a:t>17</a:t>
            </a:fld>
            <a:endParaRPr lang="de-DE" altLang="de-DE" smtClean="0">
              <a:latin typeface="Calibri" pitchFamily="34" charset="0"/>
              <a:ea typeface="ＭＳ Ｐゴシック" pitchFamily="34" charset="-128"/>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8"/>
          <p:cNvSpPr>
            <a:spLocks noGrp="1" noChangeArrowheads="1"/>
          </p:cNvSpPr>
          <p:nvPr>
            <p:ph type="sldNum" sz="quarter" idx="5"/>
          </p:nvPr>
        </p:nvSpPr>
        <p:spPr>
          <a:noFill/>
          <a:ln>
            <a:miter lim="800000"/>
            <a:headEnd/>
            <a:tailEnd/>
          </a:ln>
        </p:spPr>
        <p:txBody>
          <a:bodyPr/>
          <a:lstStyle/>
          <a:p>
            <a:fld id="{AB59FBFA-2DB6-4DAB-8E9E-235E74272182}" type="slidenum">
              <a:rPr lang="en-GB" altLang="de-DE" smtClean="0">
                <a:ea typeface="ＭＳ Ｐゴシック" pitchFamily="34" charset="-128"/>
              </a:rPr>
              <a:pPr/>
              <a:t>18</a:t>
            </a:fld>
            <a:endParaRPr lang="en-GB" altLang="de-DE" smtClean="0">
              <a:ea typeface="ＭＳ Ｐゴシック" pitchFamily="34" charset="-128"/>
            </a:endParaRPr>
          </a:p>
        </p:txBody>
      </p:sp>
      <p:sp>
        <p:nvSpPr>
          <p:cNvPr id="62467" name="Text Box 1"/>
          <p:cNvSpPr txBox="1">
            <a:spLocks noChangeArrowheads="1"/>
          </p:cNvSpPr>
          <p:nvPr/>
        </p:nvSpPr>
        <p:spPr bwMode="auto">
          <a:xfrm>
            <a:off x="3849688" y="9482138"/>
            <a:ext cx="2946400" cy="498475"/>
          </a:xfrm>
          <a:prstGeom prst="rect">
            <a:avLst/>
          </a:prstGeom>
          <a:noFill/>
          <a:ln w="9525">
            <a:noFill/>
            <a:round/>
            <a:headEnd/>
            <a:tailEnd/>
          </a:ln>
          <a:effectLst/>
        </p:spPr>
        <p:txBody>
          <a:bodyPr lIns="90000" tIns="46800" rIns="90000" bIns="46800" anchor="b"/>
          <a:lstStyle/>
          <a:p>
            <a:pPr algn="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CD5E213-E799-400B-8514-70FFD91D33A4}" type="slidenum">
              <a:rPr lang="en-GB" altLang="de-DE" sz="1200">
                <a:solidFill>
                  <a:srgbClr val="000000"/>
                </a:solidFill>
                <a:cs typeface="Arial" charset="0"/>
              </a:rPr>
              <a:pPr algn="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altLang="de-DE" sz="1200">
              <a:solidFill>
                <a:srgbClr val="000000"/>
              </a:solidFill>
              <a:cs typeface="Arial" charset="0"/>
            </a:endParaRPr>
          </a:p>
        </p:txBody>
      </p:sp>
      <p:sp>
        <p:nvSpPr>
          <p:cNvPr id="62468" name="Text Box 2"/>
          <p:cNvSpPr txBox="1">
            <a:spLocks noChangeArrowheads="1"/>
          </p:cNvSpPr>
          <p:nvPr/>
        </p:nvSpPr>
        <p:spPr bwMode="auto">
          <a:xfrm>
            <a:off x="0" y="0"/>
            <a:ext cx="2946400" cy="498475"/>
          </a:xfrm>
          <a:prstGeom prst="rect">
            <a:avLst/>
          </a:prstGeom>
          <a:noFill/>
          <a:ln w="9525">
            <a:noFill/>
            <a:round/>
            <a:headEnd/>
            <a:tailEnd/>
          </a:ln>
          <a:effectLst/>
        </p:spPr>
        <p:txBody>
          <a:bodyPr/>
          <a:lstStyle/>
          <a:p>
            <a:pP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200">
                <a:solidFill>
                  <a:srgbClr val="000000"/>
                </a:solidFill>
                <a:latin typeface="Times New Roman" pitchFamily="18" charset="0"/>
                <a:cs typeface="Arial" charset="0"/>
              </a:rPr>
              <a:t>test</a:t>
            </a:r>
          </a:p>
        </p:txBody>
      </p:sp>
      <p:sp>
        <p:nvSpPr>
          <p:cNvPr id="62469" name="Text Box 3"/>
          <p:cNvSpPr txBox="1">
            <a:spLocks noChangeArrowheads="1"/>
          </p:cNvSpPr>
          <p:nvPr/>
        </p:nvSpPr>
        <p:spPr bwMode="auto">
          <a:xfrm>
            <a:off x="3851275" y="9483725"/>
            <a:ext cx="2946400" cy="498475"/>
          </a:xfrm>
          <a:prstGeom prst="rect">
            <a:avLst/>
          </a:prstGeom>
          <a:noFill/>
          <a:ln w="9525">
            <a:noFill/>
            <a:round/>
            <a:headEnd/>
            <a:tailEnd/>
          </a:ln>
          <a:effectLst/>
        </p:spPr>
        <p:txBody>
          <a:bodyPr anchor="b"/>
          <a:lstStyle/>
          <a:p>
            <a:pPr algn="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7CE92D2-2479-463E-AD2B-1DB3BDAF5374}" type="slidenum">
              <a:rPr lang="en-GB" altLang="de-DE" sz="1200">
                <a:solidFill>
                  <a:srgbClr val="000000"/>
                </a:solidFill>
                <a:latin typeface="Times New Roman" pitchFamily="18" charset="0"/>
                <a:cs typeface="Arial" charset="0"/>
              </a:rPr>
              <a:pPr algn="r">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altLang="de-DE" sz="1200">
              <a:solidFill>
                <a:srgbClr val="000000"/>
              </a:solidFill>
              <a:latin typeface="Times New Roman" pitchFamily="18" charset="0"/>
              <a:cs typeface="Arial" charset="0"/>
            </a:endParaRPr>
          </a:p>
        </p:txBody>
      </p:sp>
      <p:sp>
        <p:nvSpPr>
          <p:cNvPr id="62470" name="Text Box 4"/>
          <p:cNvSpPr txBox="1">
            <a:spLocks noChangeArrowheads="1"/>
          </p:cNvSpPr>
          <p:nvPr/>
        </p:nvSpPr>
        <p:spPr bwMode="auto">
          <a:xfrm>
            <a:off x="1133475" y="749300"/>
            <a:ext cx="4530725" cy="3743325"/>
          </a:xfrm>
          <a:prstGeom prst="rect">
            <a:avLst/>
          </a:prstGeom>
          <a:solidFill>
            <a:srgbClr val="FFFFFF"/>
          </a:solidFill>
          <a:ln w="9360">
            <a:solidFill>
              <a:srgbClr val="000000"/>
            </a:solidFill>
            <a:miter lim="800000"/>
            <a:headEnd/>
            <a:tailEnd/>
          </a:ln>
          <a:effectLst/>
        </p:spPr>
        <p:txBody>
          <a:bodyPr wrap="none" anchor="ctr"/>
          <a:lstStyle/>
          <a:p>
            <a:endParaRPr lang="de-DE" altLang="de-DE"/>
          </a:p>
        </p:txBody>
      </p:sp>
      <p:sp>
        <p:nvSpPr>
          <p:cNvPr id="62471" name="Text Box 5"/>
          <p:cNvSpPr>
            <a:spLocks noChangeArrowheads="1"/>
          </p:cNvSpPr>
          <p:nvPr>
            <p:ph type="body"/>
          </p:nvPr>
        </p:nvSpPr>
        <p:spPr>
          <a:xfrm>
            <a:off x="679450" y="4741863"/>
            <a:ext cx="5438775" cy="6834187"/>
          </a:xfrm>
          <a:noFill/>
        </p:spPr>
        <p:txBody>
          <a:bodyPr/>
          <a:lstStyle/>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b="1" smtClean="0">
                <a:latin typeface="Calibri" pitchFamily="34" charset="0"/>
                <a:ea typeface="ＭＳ Ｐゴシック" pitchFamily="34" charset="-128"/>
              </a:rPr>
              <a:t>Kernbotschaften:</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Da die klimatischen Verhältnisse das Vorkommen und das Wachstum von Baumarten entscheidend bestimmen, gibt es einen unmittelbaren Zusammenhang zwischen Klima und Waldgesellschaft.</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Prognosen, wie der Wald der Zukunft aussehen könnte sind jedoch schwer. Theoretisch müssten alle Tier und Pflanzenarten einer Waldgesellschaft und ihre gegenseitigen Konkurrenzverhältnisse betrachtet und bewertet werden. Da dies bis zum heutigen Tag noch nicht möglich ist, wurde für Sachsen versucht, das Vorkommen ganzer Waldgesellschaften in ihrer Komplexität zu erfassen und in Beziehung zu klimatischen Prognosen zu stellen.</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ltLang="de-DE" smtClean="0">
              <a:latin typeface="Calibri" pitchFamily="34" charset="0"/>
              <a:ea typeface="ＭＳ Ｐゴシック" pitchFamily="34" charset="-128"/>
            </a:endParaRP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Es zeigt sich, dass Wälder im Hügelland und Erzgebirgsvorland, in denen heute die Fichte die Hauptbaumart ist, mittelfristig fast verschwinden werden. Für die Fichte ungünstige extreme Trockenphasen, unpassende Waldböden und die damit verbundene Anfälligkeit für Schäden (Borkenkäfer) können mittelfristig zu einer deutlichen Veränderung der Baumartenzusammensetzung führen. Sachsens derzeitige Hauptbaumart Fichte wird langfristig lediglich in den oberen Gebirgslagen eine Daseinsberechtigung haben. Waldgesellschaften, in deren Baumschicht die Fichte als einzige Hauptbaumart dominiert, sind mit Ausnahme der Hoch- und Kammlagen der Erzgebirge nicht mehr existenzfähig.</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ltLang="de-DE" smtClean="0">
              <a:latin typeface="Calibri" pitchFamily="34" charset="0"/>
              <a:ea typeface="ＭＳ Ｐゴシック" pitchFamily="34" charset="-128"/>
            </a:endParaRP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Die Hauptverbreitung der Rotbuche wird sich langfristig ebenso auf die mittleren und oberen Gebirgslagenbeschränken. </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In den unteren Berglagen werden zukünftig hochkolline Eichen-Buchenwaldgesellschaften gute Bedingungen vorfinden. Diese Waldgesellschaft ist bisher im sächsischen Hügelland charakteristisch. Auf wärmebegünstigten Standorten steigen diese Waldgesellschaften bis in die mittleren Gebirgslagen vor.</a:t>
            </a: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ltLang="de-DE" smtClean="0">
              <a:latin typeface="Calibri" pitchFamily="34" charset="0"/>
              <a:ea typeface="ＭＳ Ｐゴシック" pitchFamily="34" charset="-128"/>
            </a:endParaRPr>
          </a:p>
          <a:p>
            <a:pPr eaLnBrk="1" hangingPunct="1">
              <a:spcBef>
                <a:spcPts val="450"/>
              </a:spcBef>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Calibri" pitchFamily="34" charset="0"/>
                <a:ea typeface="ＭＳ Ｐゴシック" pitchFamily="34" charset="-128"/>
              </a:rPr>
              <a:t>Verbreitung der wärmeliebenden Eichenarten zukünftig bis in die unteren Gebirgslagen hinein. Hauptverbreitung der Rotbuche verschiebt sich weiter in die höheren Gebirgslagen.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8"/>
          <p:cNvSpPr>
            <a:spLocks noGrp="1" noChangeArrowheads="1"/>
          </p:cNvSpPr>
          <p:nvPr>
            <p:ph type="sldNum" sz="quarter" idx="5"/>
          </p:nvPr>
        </p:nvSpPr>
        <p:spPr>
          <a:noFill/>
          <a:ln>
            <a:miter lim="800000"/>
            <a:headEnd/>
            <a:tailEnd/>
          </a:ln>
        </p:spPr>
        <p:txBody>
          <a:bodyPr/>
          <a:lstStyle/>
          <a:p>
            <a:fld id="{17A5F00F-E4C8-482B-B4A1-DCE1F9343C34}" type="slidenum">
              <a:rPr lang="en-GB" altLang="de-DE" smtClean="0">
                <a:ea typeface="ＭＳ Ｐゴシック" pitchFamily="34" charset="-128"/>
              </a:rPr>
              <a:pPr/>
              <a:t>20</a:t>
            </a:fld>
            <a:endParaRPr lang="en-GB" altLang="de-DE" smtClean="0">
              <a:ea typeface="ＭＳ Ｐゴシック" pitchFamily="34" charset="-128"/>
            </a:endParaRPr>
          </a:p>
        </p:txBody>
      </p:sp>
      <p:sp>
        <p:nvSpPr>
          <p:cNvPr id="63491" name="Text Box 1"/>
          <p:cNvSpPr txBox="1">
            <a:spLocks noChangeArrowheads="1"/>
          </p:cNvSpPr>
          <p:nvPr/>
        </p:nvSpPr>
        <p:spPr bwMode="auto">
          <a:xfrm>
            <a:off x="1133475" y="749300"/>
            <a:ext cx="4530725" cy="3743325"/>
          </a:xfrm>
          <a:prstGeom prst="rect">
            <a:avLst/>
          </a:prstGeom>
          <a:solidFill>
            <a:srgbClr val="FFFFFF"/>
          </a:solidFill>
          <a:ln w="9525">
            <a:solidFill>
              <a:srgbClr val="000000"/>
            </a:solidFill>
            <a:miter lim="800000"/>
            <a:headEnd/>
            <a:tailEnd/>
          </a:ln>
          <a:effectLst/>
        </p:spPr>
        <p:txBody>
          <a:bodyPr wrap="none" anchor="ctr"/>
          <a:lstStyle/>
          <a:p>
            <a:endParaRPr lang="de-DE" altLang="de-DE"/>
          </a:p>
        </p:txBody>
      </p:sp>
      <p:sp>
        <p:nvSpPr>
          <p:cNvPr id="63492" name="Rectangle 2"/>
          <p:cNvSpPr>
            <a:spLocks noChangeArrowheads="1"/>
          </p:cNvSpPr>
          <p:nvPr>
            <p:ph type="body"/>
          </p:nvPr>
        </p:nvSpPr>
        <p:spPr>
          <a:xfrm>
            <a:off x="679450" y="4741863"/>
            <a:ext cx="5437188" cy="4491037"/>
          </a:xfrm>
          <a:noFill/>
        </p:spPr>
        <p:txBody>
          <a:bodyPr wrap="none" anchor="ctr"/>
          <a:lstStyle/>
          <a:p>
            <a:endParaRPr lang="de-DE" altLang="de-DE"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a:ln/>
        </p:spPr>
      </p:sp>
      <p:sp>
        <p:nvSpPr>
          <p:cNvPr id="64515" name="Notizenplatzhalter 2"/>
          <p:cNvSpPr>
            <a:spLocks noGrp="1"/>
          </p:cNvSpPr>
          <p:nvPr>
            <p:ph type="body" idx="1"/>
          </p:nvPr>
        </p:nvSpPr>
        <p:spPr>
          <a:noFill/>
        </p:spPr>
        <p:txBody>
          <a:bodyPr/>
          <a:lstStyle/>
          <a:p>
            <a:pPr eaLnBrk="1" hangingPunct="1">
              <a:spcBef>
                <a:spcPct val="0"/>
              </a:spcBef>
            </a:pPr>
            <a:r>
              <a:rPr lang="de-DE" altLang="de-DE" smtClean="0">
                <a:ea typeface="ＭＳ Ｐゴシック" pitchFamily="34" charset="-128"/>
              </a:rPr>
              <a:t>jeder 3. Baum eine Tanne, heute „Rote Liste“ in Sachsen</a:t>
            </a:r>
          </a:p>
        </p:txBody>
      </p:sp>
      <p:sp>
        <p:nvSpPr>
          <p:cNvPr id="64516" name="Foliennummernplatzhalter 3"/>
          <p:cNvSpPr>
            <a:spLocks noGrp="1"/>
          </p:cNvSpPr>
          <p:nvPr>
            <p:ph type="sldNum" sz="quarter" idx="5"/>
          </p:nvPr>
        </p:nvSpPr>
        <p:spPr>
          <a:noFill/>
          <a:ln>
            <a:miter lim="800000"/>
            <a:headEnd/>
            <a:tailEnd/>
          </a:ln>
        </p:spPr>
        <p:txBody>
          <a:bodyPr/>
          <a:lstStyle/>
          <a:p>
            <a:pPr eaLnBrk="1" hangingPunct="1"/>
            <a:fld id="{0589F2E7-CB99-4552-B05B-CB08D63F3985}" type="slidenum">
              <a:rPr lang="de-DE" altLang="de-DE" b="1" smtClean="0">
                <a:latin typeface="Calibri" pitchFamily="34" charset="0"/>
                <a:ea typeface="ＭＳ Ｐゴシック" pitchFamily="34" charset="-128"/>
                <a:cs typeface="Arial" charset="0"/>
              </a:rPr>
              <a:pPr eaLnBrk="1" hangingPunct="1"/>
              <a:t>22</a:t>
            </a:fld>
            <a:endParaRPr lang="de-DE" altLang="de-DE" b="1" smtClean="0">
              <a:latin typeface="Calibri" pitchFamily="34" charset="0"/>
              <a:ea typeface="ＭＳ Ｐゴシック" pitchFamily="34" charset="-128"/>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bildplatzhalter 1"/>
          <p:cNvSpPr>
            <a:spLocks noGrp="1" noRot="1" noChangeAspect="1" noTextEdit="1"/>
          </p:cNvSpPr>
          <p:nvPr>
            <p:ph type="sldImg"/>
          </p:nvPr>
        </p:nvSpPr>
        <p:spPr>
          <a:ln/>
        </p:spPr>
      </p:sp>
      <p:sp>
        <p:nvSpPr>
          <p:cNvPr id="65539" name="Notizenplatzhalter 2"/>
          <p:cNvSpPr>
            <a:spLocks noGrp="1"/>
          </p:cNvSpPr>
          <p:nvPr>
            <p:ph type="body" idx="1"/>
          </p:nvPr>
        </p:nvSpPr>
        <p:spPr>
          <a:noFill/>
        </p:spPr>
        <p:txBody>
          <a:bodyPr/>
          <a:lstStyle/>
          <a:p>
            <a:pPr eaLnBrk="1" hangingPunct="1">
              <a:spcBef>
                <a:spcPct val="0"/>
              </a:spcBef>
            </a:pPr>
            <a:r>
              <a:rPr lang="de-DE" altLang="de-DE" smtClean="0">
                <a:ea typeface="ＭＳ Ｐゴシック" pitchFamily="34" charset="-128"/>
              </a:rPr>
              <a:t>Blößen durch Sturm Kyrill</a:t>
            </a:r>
          </a:p>
        </p:txBody>
      </p:sp>
      <p:sp>
        <p:nvSpPr>
          <p:cNvPr id="65540" name="Foliennummernplatzhalter 3"/>
          <p:cNvSpPr>
            <a:spLocks noGrp="1"/>
          </p:cNvSpPr>
          <p:nvPr>
            <p:ph type="sldNum" sz="quarter" idx="5"/>
          </p:nvPr>
        </p:nvSpPr>
        <p:spPr>
          <a:noFill/>
          <a:ln>
            <a:miter lim="800000"/>
            <a:headEnd/>
            <a:tailEnd/>
          </a:ln>
        </p:spPr>
        <p:txBody>
          <a:bodyPr/>
          <a:lstStyle/>
          <a:p>
            <a:pPr eaLnBrk="1" hangingPunct="1"/>
            <a:fld id="{1483B2F2-7362-4CCC-8E7A-5D702C90A1A2}" type="slidenum">
              <a:rPr lang="de-DE" altLang="de-DE" b="1" smtClean="0">
                <a:latin typeface="Calibri" pitchFamily="34" charset="0"/>
                <a:ea typeface="ＭＳ Ｐゴシック" pitchFamily="34" charset="-128"/>
                <a:cs typeface="Arial" charset="0"/>
              </a:rPr>
              <a:pPr eaLnBrk="1" hangingPunct="1"/>
              <a:t>23</a:t>
            </a:fld>
            <a:endParaRPr lang="de-DE" altLang="de-DE" b="1" smtClean="0">
              <a:latin typeface="Calibri" pitchFamily="34" charset="0"/>
              <a:ea typeface="ＭＳ Ｐゴシック" pitchFamily="34" charset="-128"/>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lienbildplatzhalter 1"/>
          <p:cNvSpPr>
            <a:spLocks noGrp="1" noRot="1" noChangeAspect="1" noTextEdit="1"/>
          </p:cNvSpPr>
          <p:nvPr>
            <p:ph type="sldImg"/>
          </p:nvPr>
        </p:nvSpPr>
        <p:spPr>
          <a:ln/>
        </p:spPr>
      </p:sp>
      <p:sp>
        <p:nvSpPr>
          <p:cNvPr id="66563" name="Notizenplatzhalter 2"/>
          <p:cNvSpPr>
            <a:spLocks noGrp="1"/>
          </p:cNvSpPr>
          <p:nvPr>
            <p:ph type="body" idx="1"/>
          </p:nvPr>
        </p:nvSpPr>
        <p:spPr>
          <a:noFill/>
        </p:spPr>
        <p:txBody>
          <a:bodyPr/>
          <a:lstStyle/>
          <a:p>
            <a:pPr eaLnBrk="1" hangingPunct="1">
              <a:spcBef>
                <a:spcPct val="0"/>
              </a:spcBef>
            </a:pPr>
            <a:r>
              <a:rPr lang="de-DE" altLang="de-DE" smtClean="0">
                <a:ea typeface="ＭＳ Ｐゴシック" pitchFamily="34" charset="-128"/>
              </a:rPr>
              <a:t>Nadelholzanteil von 70% </a:t>
            </a:r>
          </a:p>
        </p:txBody>
      </p:sp>
      <p:sp>
        <p:nvSpPr>
          <p:cNvPr id="66564" name="Foliennummernplatzhalter 3"/>
          <p:cNvSpPr>
            <a:spLocks noGrp="1"/>
          </p:cNvSpPr>
          <p:nvPr>
            <p:ph type="sldNum" sz="quarter" idx="5"/>
          </p:nvPr>
        </p:nvSpPr>
        <p:spPr>
          <a:noFill/>
          <a:ln>
            <a:miter lim="800000"/>
            <a:headEnd/>
            <a:tailEnd/>
          </a:ln>
        </p:spPr>
        <p:txBody>
          <a:bodyPr/>
          <a:lstStyle/>
          <a:p>
            <a:pPr eaLnBrk="1" hangingPunct="1"/>
            <a:fld id="{908513A8-7FF3-4AAD-A485-AF6497F4F361}" type="slidenum">
              <a:rPr lang="de-DE" altLang="de-DE" b="1" smtClean="0">
                <a:latin typeface="Calibri" pitchFamily="34" charset="0"/>
                <a:ea typeface="ＭＳ Ｐゴシック" pitchFamily="34" charset="-128"/>
                <a:cs typeface="Arial" charset="0"/>
              </a:rPr>
              <a:pPr eaLnBrk="1" hangingPunct="1"/>
              <a:t>24</a:t>
            </a:fld>
            <a:endParaRPr lang="de-DE" altLang="de-DE" b="1" smtClean="0">
              <a:latin typeface="Calibri" pitchFamily="34" charset="0"/>
              <a:ea typeface="ＭＳ Ｐゴシック" pitchFamily="34" charset="-128"/>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lienbildplatzhalter 1"/>
          <p:cNvSpPr>
            <a:spLocks noGrp="1" noRot="1" noChangeAspect="1" noTextEdit="1"/>
          </p:cNvSpPr>
          <p:nvPr>
            <p:ph type="sldImg"/>
          </p:nvPr>
        </p:nvSpPr>
        <p:spPr>
          <a:ln/>
        </p:spPr>
      </p:sp>
      <p:sp>
        <p:nvSpPr>
          <p:cNvPr id="67587" name="Notizenplatzhalter 2"/>
          <p:cNvSpPr>
            <a:spLocks noGrp="1"/>
          </p:cNvSpPr>
          <p:nvPr>
            <p:ph type="body" idx="1"/>
          </p:nvPr>
        </p:nvSpPr>
        <p:spPr>
          <a:noFill/>
        </p:spPr>
        <p:txBody>
          <a:bodyPr/>
          <a:lstStyle/>
          <a:p>
            <a:r>
              <a:rPr lang="de-DE" altLang="de-DE" smtClean="0">
                <a:ea typeface="ＭＳ Ｐゴシック" pitchFamily="34" charset="-128"/>
              </a:rPr>
              <a:t>Neuschäle (</a:t>
            </a:r>
            <a:r>
              <a:rPr lang="de-DE" altLang="de-DE" b="1" smtClean="0">
                <a:ea typeface="ＭＳ Ｐゴシック" pitchFamily="34" charset="-128"/>
              </a:rPr>
              <a:t>erfasst wurden nur Schäden an Zielbaumarten – also nicht an Eberesche oder Inerimsbestockungen – hier wird dem Rotwild schon erheblich etwas zugestanden</a:t>
            </a:r>
            <a:r>
              <a:rPr lang="de-DE" altLang="de-DE" smtClean="0">
                <a:ea typeface="ＭＳ Ｐゴシック" pitchFamily="34" charset="-128"/>
              </a:rPr>
              <a:t>) über 1% gilt als nicht tolerierbar. Hohe Schäden haben weniger Zusammenhang mit der Jagdstrategie als vielmehr mit der Bestandeshöhe der Rotwildpopulation. Auch im FoB Eibenstock und auch im FoB Neustadt wird noch regelmäßig Rotwild erlegt. Im Fob Eibenstock sind das seit mehr als 10 Jahren etwa 120 Stück, das sind 0,5 Stück/100 ha. Damit gibt es einen rechnerischen Bestand von etwa 1 Stück/100 ha. Es gibt eine stabile Population.</a:t>
            </a:r>
          </a:p>
        </p:txBody>
      </p:sp>
      <p:sp>
        <p:nvSpPr>
          <p:cNvPr id="67588" name="Foliennummernplatzhalter 3"/>
          <p:cNvSpPr>
            <a:spLocks noGrp="1"/>
          </p:cNvSpPr>
          <p:nvPr>
            <p:ph type="sldNum" sz="quarter" idx="5"/>
          </p:nvPr>
        </p:nvSpPr>
        <p:spPr>
          <a:noFill/>
          <a:ln>
            <a:miter lim="800000"/>
            <a:headEnd/>
            <a:tailEnd/>
          </a:ln>
        </p:spPr>
        <p:txBody>
          <a:bodyPr/>
          <a:lstStyle/>
          <a:p>
            <a:pPr eaLnBrk="1" hangingPunct="1"/>
            <a:fld id="{CDAF286C-E1BE-4F54-933B-5EF9F12FF5A3}" type="slidenum">
              <a:rPr lang="de-DE" altLang="de-DE" smtClean="0">
                <a:latin typeface="Calibri" pitchFamily="34" charset="0"/>
                <a:ea typeface="ＭＳ Ｐゴシック" pitchFamily="34" charset="-128"/>
              </a:rPr>
              <a:pPr eaLnBrk="1" hangingPunct="1"/>
              <a:t>34</a:t>
            </a:fld>
            <a:endParaRPr lang="de-DE" altLang="de-DE" smtClean="0">
              <a:latin typeface="Calibri" pitchFamily="34"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lienbildplatzhalter 1"/>
          <p:cNvSpPr>
            <a:spLocks noGrp="1" noRot="1" noChangeAspect="1" noTextEdit="1"/>
          </p:cNvSpPr>
          <p:nvPr>
            <p:ph type="sldImg"/>
          </p:nvPr>
        </p:nvSpPr>
        <p:spPr>
          <a:ln/>
        </p:spPr>
      </p:sp>
      <p:sp>
        <p:nvSpPr>
          <p:cNvPr id="68611" name="Notizenplatzhalter 2"/>
          <p:cNvSpPr>
            <a:spLocks noGrp="1"/>
          </p:cNvSpPr>
          <p:nvPr>
            <p:ph type="body" idx="1"/>
          </p:nvPr>
        </p:nvSpPr>
        <p:spPr>
          <a:noFill/>
        </p:spPr>
        <p:txBody>
          <a:bodyPr/>
          <a:lstStyle/>
          <a:p>
            <a:r>
              <a:rPr lang="de-DE" altLang="de-DE" smtClean="0">
                <a:ea typeface="ＭＳ Ｐゴシック" pitchFamily="34" charset="-128"/>
              </a:rPr>
              <a:t>Beim Verbissschaden das gleiche Bild. Dort, wo aus unserer Sicht angepasste Schalenwildbestände herrschen, im Bereich des FoB Eibenstock, des FoB Neustadt und im Tharandter Wald, dort sind auch die Schäden im „grünen“ tolerierbaren Bereich.</a:t>
            </a:r>
          </a:p>
        </p:txBody>
      </p:sp>
      <p:sp>
        <p:nvSpPr>
          <p:cNvPr id="68612" name="Foliennummernplatzhalter 3"/>
          <p:cNvSpPr>
            <a:spLocks noGrp="1"/>
          </p:cNvSpPr>
          <p:nvPr>
            <p:ph type="sldNum" sz="quarter" idx="5"/>
          </p:nvPr>
        </p:nvSpPr>
        <p:spPr>
          <a:noFill/>
          <a:ln>
            <a:miter lim="800000"/>
            <a:headEnd/>
            <a:tailEnd/>
          </a:ln>
        </p:spPr>
        <p:txBody>
          <a:bodyPr/>
          <a:lstStyle/>
          <a:p>
            <a:pPr eaLnBrk="1" hangingPunct="1"/>
            <a:fld id="{ADB00454-9822-4CC8-9DE3-7E73F960C97A}" type="slidenum">
              <a:rPr lang="de-DE" altLang="de-DE" smtClean="0">
                <a:latin typeface="Calibri" pitchFamily="34" charset="0"/>
                <a:ea typeface="ＭＳ Ｐゴシック" pitchFamily="34" charset="-128"/>
              </a:rPr>
              <a:pPr eaLnBrk="1" hangingPunct="1"/>
              <a:t>35</a:t>
            </a:fld>
            <a:endParaRPr lang="de-DE" altLang="de-DE" smtClean="0">
              <a:latin typeface="Calibri"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8"/>
          <p:cNvSpPr>
            <a:spLocks noGrp="1" noChangeArrowheads="1"/>
          </p:cNvSpPr>
          <p:nvPr>
            <p:ph type="sldNum" sz="quarter" idx="5"/>
          </p:nvPr>
        </p:nvSpPr>
        <p:spPr>
          <a:noFill/>
          <a:ln>
            <a:miter lim="800000"/>
            <a:headEnd/>
            <a:tailEnd/>
          </a:ln>
        </p:spPr>
        <p:txBody>
          <a:bodyPr/>
          <a:lstStyle/>
          <a:p>
            <a:fld id="{66F33F66-9C41-4ED8-B1D0-5F8EF8DB8E41}" type="slidenum">
              <a:rPr lang="en-GB" altLang="de-DE" smtClean="0">
                <a:ea typeface="ＭＳ Ｐゴシック" pitchFamily="34" charset="-128"/>
              </a:rPr>
              <a:pPr/>
              <a:t>2</a:t>
            </a:fld>
            <a:endParaRPr lang="en-GB" altLang="de-DE" smtClean="0">
              <a:ea typeface="ＭＳ Ｐゴシック" pitchFamily="34" charset="-128"/>
            </a:endParaRPr>
          </a:p>
        </p:txBody>
      </p:sp>
      <p:sp>
        <p:nvSpPr>
          <p:cNvPr id="53251" name="Text Box 1"/>
          <p:cNvSpPr txBox="1">
            <a:spLocks noChangeArrowheads="1"/>
          </p:cNvSpPr>
          <p:nvPr/>
        </p:nvSpPr>
        <p:spPr bwMode="auto">
          <a:xfrm>
            <a:off x="1133475" y="749300"/>
            <a:ext cx="4530725" cy="3743325"/>
          </a:xfrm>
          <a:prstGeom prst="rect">
            <a:avLst/>
          </a:prstGeom>
          <a:solidFill>
            <a:srgbClr val="FFFFFF"/>
          </a:solidFill>
          <a:ln w="9525">
            <a:solidFill>
              <a:srgbClr val="000000"/>
            </a:solidFill>
            <a:miter lim="800000"/>
            <a:headEnd/>
            <a:tailEnd/>
          </a:ln>
          <a:effectLst/>
        </p:spPr>
        <p:txBody>
          <a:bodyPr wrap="none" anchor="ctr"/>
          <a:lstStyle/>
          <a:p>
            <a:endParaRPr lang="de-DE" altLang="de-DE"/>
          </a:p>
        </p:txBody>
      </p:sp>
      <p:sp>
        <p:nvSpPr>
          <p:cNvPr id="53252" name="Rectangle 2"/>
          <p:cNvSpPr>
            <a:spLocks noChangeArrowheads="1"/>
          </p:cNvSpPr>
          <p:nvPr>
            <p:ph type="body"/>
          </p:nvPr>
        </p:nvSpPr>
        <p:spPr>
          <a:xfrm>
            <a:off x="679450" y="4741863"/>
            <a:ext cx="5437188" cy="4491037"/>
          </a:xfrm>
          <a:noFill/>
        </p:spPr>
        <p:txBody>
          <a:bodyPr wrap="none" anchor="ctr"/>
          <a:lstStyle/>
          <a:p>
            <a:endParaRPr lang="de-DE" altLang="de-DE"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8"/>
          <p:cNvSpPr>
            <a:spLocks noGrp="1" noChangeArrowheads="1"/>
          </p:cNvSpPr>
          <p:nvPr>
            <p:ph type="sldNum" sz="quarter" idx="5"/>
          </p:nvPr>
        </p:nvSpPr>
        <p:spPr>
          <a:noFill/>
          <a:ln>
            <a:miter lim="800000"/>
            <a:headEnd/>
            <a:tailEnd/>
          </a:ln>
        </p:spPr>
        <p:txBody>
          <a:bodyPr/>
          <a:lstStyle/>
          <a:p>
            <a:fld id="{9FA0B1B7-092E-4A45-95E3-DDEAAFB9A79E}" type="slidenum">
              <a:rPr lang="en-GB" altLang="de-DE" smtClean="0">
                <a:ea typeface="ＭＳ Ｐゴシック" pitchFamily="34" charset="-128"/>
              </a:rPr>
              <a:pPr/>
              <a:t>3</a:t>
            </a:fld>
            <a:endParaRPr lang="en-GB" altLang="de-DE" smtClean="0">
              <a:ea typeface="ＭＳ Ｐゴシック" pitchFamily="34" charset="-128"/>
            </a:endParaRPr>
          </a:p>
        </p:txBody>
      </p:sp>
      <p:sp>
        <p:nvSpPr>
          <p:cNvPr id="54275" name="Text Box 1"/>
          <p:cNvSpPr txBox="1">
            <a:spLocks noChangeArrowheads="1"/>
          </p:cNvSpPr>
          <p:nvPr/>
        </p:nvSpPr>
        <p:spPr bwMode="auto">
          <a:xfrm>
            <a:off x="1133475" y="749300"/>
            <a:ext cx="4530725" cy="3743325"/>
          </a:xfrm>
          <a:prstGeom prst="rect">
            <a:avLst/>
          </a:prstGeom>
          <a:solidFill>
            <a:srgbClr val="FFFFFF"/>
          </a:solidFill>
          <a:ln w="9525">
            <a:solidFill>
              <a:srgbClr val="000000"/>
            </a:solidFill>
            <a:miter lim="800000"/>
            <a:headEnd/>
            <a:tailEnd/>
          </a:ln>
          <a:effectLst/>
        </p:spPr>
        <p:txBody>
          <a:bodyPr wrap="none" anchor="ctr"/>
          <a:lstStyle/>
          <a:p>
            <a:endParaRPr lang="de-DE" altLang="de-DE"/>
          </a:p>
        </p:txBody>
      </p:sp>
      <p:sp>
        <p:nvSpPr>
          <p:cNvPr id="54276" name="Rectangle 2"/>
          <p:cNvSpPr>
            <a:spLocks noChangeArrowheads="1"/>
          </p:cNvSpPr>
          <p:nvPr>
            <p:ph type="body"/>
          </p:nvPr>
        </p:nvSpPr>
        <p:spPr>
          <a:xfrm>
            <a:off x="679450" y="4741863"/>
            <a:ext cx="5437188" cy="4491037"/>
          </a:xfrm>
          <a:noFill/>
        </p:spPr>
        <p:txBody>
          <a:bodyPr wrap="none" anchor="ctr"/>
          <a:lstStyle/>
          <a:p>
            <a:endParaRPr lang="de-DE" altLang="de-DE"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8"/>
          <p:cNvSpPr>
            <a:spLocks noGrp="1" noChangeArrowheads="1"/>
          </p:cNvSpPr>
          <p:nvPr>
            <p:ph type="sldNum" sz="quarter" idx="5"/>
          </p:nvPr>
        </p:nvSpPr>
        <p:spPr>
          <a:noFill/>
          <a:ln>
            <a:miter lim="800000"/>
            <a:headEnd/>
            <a:tailEnd/>
          </a:ln>
        </p:spPr>
        <p:txBody>
          <a:bodyPr/>
          <a:lstStyle/>
          <a:p>
            <a:fld id="{F54323B4-66F2-43CF-9164-E7F2B933F691}" type="slidenum">
              <a:rPr lang="en-GB" altLang="de-DE" smtClean="0">
                <a:ea typeface="ＭＳ Ｐゴシック" pitchFamily="34" charset="-128"/>
              </a:rPr>
              <a:pPr/>
              <a:t>4</a:t>
            </a:fld>
            <a:endParaRPr lang="en-GB" altLang="de-DE" smtClean="0">
              <a:ea typeface="ＭＳ Ｐゴシック" pitchFamily="34" charset="-128"/>
            </a:endParaRPr>
          </a:p>
        </p:txBody>
      </p:sp>
      <p:sp>
        <p:nvSpPr>
          <p:cNvPr id="55299" name="Text Box 1"/>
          <p:cNvSpPr txBox="1">
            <a:spLocks noChangeArrowheads="1"/>
          </p:cNvSpPr>
          <p:nvPr/>
        </p:nvSpPr>
        <p:spPr bwMode="auto">
          <a:xfrm>
            <a:off x="1133475" y="749300"/>
            <a:ext cx="4530725" cy="3743325"/>
          </a:xfrm>
          <a:prstGeom prst="rect">
            <a:avLst/>
          </a:prstGeom>
          <a:solidFill>
            <a:srgbClr val="FFFFFF"/>
          </a:solidFill>
          <a:ln w="9525">
            <a:solidFill>
              <a:srgbClr val="000000"/>
            </a:solidFill>
            <a:miter lim="800000"/>
            <a:headEnd/>
            <a:tailEnd/>
          </a:ln>
          <a:effectLst/>
        </p:spPr>
        <p:txBody>
          <a:bodyPr wrap="none" anchor="ctr"/>
          <a:lstStyle/>
          <a:p>
            <a:endParaRPr lang="de-DE" altLang="de-DE"/>
          </a:p>
        </p:txBody>
      </p:sp>
      <p:sp>
        <p:nvSpPr>
          <p:cNvPr id="55300" name="Rectangle 2"/>
          <p:cNvSpPr>
            <a:spLocks noChangeArrowheads="1"/>
          </p:cNvSpPr>
          <p:nvPr>
            <p:ph type="body"/>
          </p:nvPr>
        </p:nvSpPr>
        <p:spPr>
          <a:xfrm>
            <a:off x="679450" y="4741863"/>
            <a:ext cx="5437188" cy="4491037"/>
          </a:xfrm>
          <a:noFill/>
        </p:spPr>
        <p:txBody>
          <a:bodyPr wrap="none" anchor="ctr"/>
          <a:lstStyle/>
          <a:p>
            <a:endParaRPr lang="de-DE" altLang="de-DE"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lienbildplatzhalter 1"/>
          <p:cNvSpPr>
            <a:spLocks noGrp="1" noRot="1" noChangeAspect="1" noTextEdit="1"/>
          </p:cNvSpPr>
          <p:nvPr>
            <p:ph type="sldImg"/>
          </p:nvPr>
        </p:nvSpPr>
        <p:spPr>
          <a:ln/>
        </p:spPr>
      </p:sp>
      <p:sp>
        <p:nvSpPr>
          <p:cNvPr id="56323" name="Notizenplatzhalter 2"/>
          <p:cNvSpPr>
            <a:spLocks noGrp="1"/>
          </p:cNvSpPr>
          <p:nvPr>
            <p:ph type="body" idx="1"/>
          </p:nvPr>
        </p:nvSpPr>
        <p:spPr>
          <a:noFill/>
        </p:spPr>
        <p:txBody>
          <a:bodyPr/>
          <a:lstStyle/>
          <a:p>
            <a:r>
              <a:rPr lang="cs-CZ" altLang="de-DE" dirty="0" smtClean="0">
                <a:ea typeface="ＭＳ Ｐゴシック" pitchFamily="34" charset="-128"/>
              </a:rPr>
              <a:t>Obrazy ukazují aktuální stav v lesních oblastech středního Krušnohoří</a:t>
            </a:r>
            <a:r>
              <a:rPr lang="de-DE" altLang="de-DE" dirty="0" smtClean="0">
                <a:ea typeface="ＭＳ Ｐゴシック" pitchFamily="34" charset="-128"/>
              </a:rPr>
              <a:t>. </a:t>
            </a:r>
            <a:r>
              <a:rPr lang="cs-CZ" altLang="de-DE" dirty="0" smtClean="0">
                <a:ea typeface="ＭＳ Ｐゴシック" pitchFamily="34" charset="-128"/>
              </a:rPr>
              <a:t>Příliš vysoké stavy spárkaté zvěře nezpůsobují jen finančně enormní škody vlastníkům lesů, životní prostor zvěře je ochuzován o kryt a pastvu. Za těchto podmínek by mohly být vyslyšeny požadavky na přikrmování, problém však tkví v nepřiměřeně vysokých stavech spárkaté zvěře. </a:t>
            </a:r>
            <a:endParaRPr lang="de-DE" altLang="de-DE" dirty="0" smtClean="0">
              <a:ea typeface="ＭＳ Ｐゴシック" pitchFamily="34" charset="-128"/>
            </a:endParaRPr>
          </a:p>
        </p:txBody>
      </p:sp>
      <p:sp>
        <p:nvSpPr>
          <p:cNvPr id="56324" name="Foliennummernplatzhalter 3"/>
          <p:cNvSpPr>
            <a:spLocks noGrp="1"/>
          </p:cNvSpPr>
          <p:nvPr>
            <p:ph type="sldNum" sz="quarter" idx="5"/>
          </p:nvPr>
        </p:nvSpPr>
        <p:spPr>
          <a:noFill/>
          <a:ln>
            <a:miter lim="800000"/>
            <a:headEnd/>
            <a:tailEnd/>
          </a:ln>
        </p:spPr>
        <p:txBody>
          <a:bodyPr/>
          <a:lstStyle/>
          <a:p>
            <a:pPr eaLnBrk="1" hangingPunct="1"/>
            <a:fld id="{07083EDA-2D33-4150-8410-B84DF1719970}" type="slidenum">
              <a:rPr lang="de-DE" altLang="de-DE" smtClean="0">
                <a:latin typeface="Calibri" pitchFamily="34" charset="0"/>
                <a:ea typeface="ＭＳ Ｐゴシック" pitchFamily="34" charset="-128"/>
              </a:rPr>
              <a:pPr eaLnBrk="1" hangingPunct="1"/>
              <a:t>7</a:t>
            </a:fld>
            <a:endParaRPr lang="de-DE" altLang="de-DE" smtClean="0">
              <a:latin typeface="Calibri" pitchFamily="3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lienbildplatzhalter 1"/>
          <p:cNvSpPr>
            <a:spLocks noGrp="1" noRot="1" noChangeAspect="1" noTextEdit="1"/>
          </p:cNvSpPr>
          <p:nvPr>
            <p:ph type="sldImg"/>
          </p:nvPr>
        </p:nvSpPr>
        <p:spPr>
          <a:ln/>
        </p:spPr>
      </p:sp>
      <p:sp>
        <p:nvSpPr>
          <p:cNvPr id="57347" name="Notizenplatzhalter 2"/>
          <p:cNvSpPr>
            <a:spLocks noGrp="1"/>
          </p:cNvSpPr>
          <p:nvPr>
            <p:ph type="body" idx="1"/>
          </p:nvPr>
        </p:nvSpPr>
        <p:spPr>
          <a:noFill/>
        </p:spPr>
        <p:txBody>
          <a:bodyPr/>
          <a:lstStyle/>
          <a:p>
            <a:r>
              <a:rPr lang="cs-CZ" altLang="de-DE" dirty="0" smtClean="0">
                <a:ea typeface="ＭＳ Ｐゴシック" pitchFamily="34" charset="-128"/>
              </a:rPr>
              <a:t>Zhruba</a:t>
            </a:r>
            <a:r>
              <a:rPr lang="de-DE" altLang="de-DE" dirty="0" smtClean="0">
                <a:ea typeface="ＭＳ Ｐゴシック" pitchFamily="34" charset="-128"/>
              </a:rPr>
              <a:t> </a:t>
            </a:r>
            <a:r>
              <a:rPr lang="de-DE" altLang="de-DE" b="1" dirty="0" smtClean="0">
                <a:ea typeface="ＭＳ Ｐゴシック" pitchFamily="34" charset="-128"/>
              </a:rPr>
              <a:t>9.600 </a:t>
            </a:r>
            <a:r>
              <a:rPr lang="cs-CZ" altLang="de-DE" b="1" dirty="0" smtClean="0">
                <a:ea typeface="ＭＳ Ｐゴシック" pitchFamily="34" charset="-128"/>
              </a:rPr>
              <a:t>m3 smrkové těžby</a:t>
            </a:r>
            <a:r>
              <a:rPr lang="de-DE" altLang="de-DE" b="1" dirty="0" smtClean="0">
                <a:ea typeface="ＭＳ Ｐゴシック" pitchFamily="34" charset="-128"/>
              </a:rPr>
              <a:t> </a:t>
            </a:r>
            <a:r>
              <a:rPr lang="cs-CZ" altLang="de-DE" dirty="0" smtClean="0">
                <a:ea typeface="ＭＳ Ｐゴシック" pitchFamily="34" charset="-128"/>
              </a:rPr>
              <a:t>na</a:t>
            </a:r>
            <a:r>
              <a:rPr lang="de-DE" altLang="de-DE" dirty="0" smtClean="0">
                <a:ea typeface="ＭＳ Ｐゴシック" pitchFamily="34" charset="-128"/>
              </a:rPr>
              <a:t> </a:t>
            </a:r>
            <a:r>
              <a:rPr lang="cs-CZ" altLang="de-DE" dirty="0" smtClean="0">
                <a:ea typeface="ＭＳ Ｐゴシック" pitchFamily="34" charset="-128"/>
              </a:rPr>
              <a:t>revír v KH a </a:t>
            </a:r>
            <a:r>
              <a:rPr lang="cs-CZ" altLang="de-DE" b="1" dirty="0" smtClean="0">
                <a:ea typeface="ＭＳ Ｐゴシック" pitchFamily="34" charset="-128"/>
              </a:rPr>
              <a:t>zhruba</a:t>
            </a:r>
            <a:r>
              <a:rPr lang="de-DE" altLang="de-DE" b="1" dirty="0" smtClean="0">
                <a:ea typeface="ＭＳ Ｐゴシック" pitchFamily="34" charset="-128"/>
              </a:rPr>
              <a:t> </a:t>
            </a:r>
            <a:r>
              <a:rPr lang="de-DE" altLang="de-DE" b="1" dirty="0" smtClean="0">
                <a:ea typeface="ＭＳ Ｐゴシック" pitchFamily="34" charset="-128"/>
              </a:rPr>
              <a:t>35 </a:t>
            </a:r>
            <a:r>
              <a:rPr lang="cs-CZ" altLang="de-DE" b="1" dirty="0" smtClean="0">
                <a:ea typeface="ＭＳ Ｐゴシック" pitchFamily="34" charset="-128"/>
              </a:rPr>
              <a:t>postižených revírů</a:t>
            </a:r>
            <a:r>
              <a:rPr lang="de-DE" altLang="de-DE" b="1" dirty="0" smtClean="0">
                <a:ea typeface="ＭＳ Ｐゴシック" pitchFamily="34" charset="-128"/>
              </a:rPr>
              <a:t> </a:t>
            </a:r>
            <a:r>
              <a:rPr lang="cs-CZ" altLang="de-DE" dirty="0" smtClean="0">
                <a:ea typeface="ＭＳ Ｐゴシック" pitchFamily="34" charset="-128"/>
              </a:rPr>
              <a:t>s</a:t>
            </a:r>
            <a:r>
              <a:rPr lang="de-DE" altLang="de-DE" dirty="0" smtClean="0">
                <a:ea typeface="ＭＳ Ｐゴシック" pitchFamily="34" charset="-128"/>
              </a:rPr>
              <a:t> </a:t>
            </a:r>
            <a:r>
              <a:rPr lang="de-DE" altLang="de-DE" dirty="0" err="1" smtClean="0">
                <a:ea typeface="ＭＳ Ｐゴシック" pitchFamily="34" charset="-128"/>
              </a:rPr>
              <a:t>extr</a:t>
            </a:r>
            <a:r>
              <a:rPr lang="cs-CZ" altLang="de-DE" dirty="0" err="1" smtClean="0">
                <a:ea typeface="ＭＳ Ｐゴシック" pitchFamily="34" charset="-128"/>
              </a:rPr>
              <a:t>émními</a:t>
            </a:r>
            <a:r>
              <a:rPr lang="cs-CZ" altLang="de-DE" dirty="0" smtClean="0">
                <a:ea typeface="ＭＳ Ｐゴシック" pitchFamily="34" charset="-128"/>
              </a:rPr>
              <a:t> škodami loupáním od  V</a:t>
            </a:r>
            <a:r>
              <a:rPr lang="de-DE" altLang="de-DE" dirty="0" err="1" smtClean="0">
                <a:ea typeface="ＭＳ Ｐゴシック" pitchFamily="34" charset="-128"/>
              </a:rPr>
              <a:t>ogtland</a:t>
            </a:r>
            <a:r>
              <a:rPr lang="cs-CZ" altLang="de-DE" dirty="0" err="1" smtClean="0">
                <a:ea typeface="ＭＳ Ｐゴシック" pitchFamily="34" charset="-128"/>
              </a:rPr>
              <a:t>ska</a:t>
            </a:r>
            <a:r>
              <a:rPr lang="cs-CZ" altLang="de-DE" dirty="0" smtClean="0">
                <a:ea typeface="ＭＳ Ｐゴシック" pitchFamily="34" charset="-128"/>
              </a:rPr>
              <a:t> až po Labské pískovce</a:t>
            </a:r>
            <a:r>
              <a:rPr lang="de-DE" altLang="de-DE" dirty="0" smtClean="0">
                <a:ea typeface="ＭＳ Ｐゴシック" pitchFamily="34" charset="-128"/>
              </a:rPr>
              <a:t> (</a:t>
            </a:r>
            <a:r>
              <a:rPr lang="cs-CZ" altLang="de-DE" dirty="0" smtClean="0">
                <a:ea typeface="ＭＳ Ｐゴシック" pitchFamily="34" charset="-128"/>
              </a:rPr>
              <a:t>části LS</a:t>
            </a:r>
            <a:r>
              <a:rPr lang="de-DE" altLang="de-DE" dirty="0" smtClean="0">
                <a:ea typeface="ＭＳ Ｐゴシック" pitchFamily="34" charset="-128"/>
              </a:rPr>
              <a:t> </a:t>
            </a:r>
            <a:r>
              <a:rPr lang="de-DE" altLang="de-DE" dirty="0" smtClean="0">
                <a:ea typeface="ＭＳ Ｐゴシック" pitchFamily="34" charset="-128"/>
              </a:rPr>
              <a:t>Adorf, </a:t>
            </a:r>
            <a:r>
              <a:rPr lang="de-DE" altLang="de-DE" dirty="0" err="1" smtClean="0">
                <a:ea typeface="ＭＳ Ｐゴシック" pitchFamily="34" charset="-128"/>
              </a:rPr>
              <a:t>Eibenstock</a:t>
            </a:r>
            <a:r>
              <a:rPr lang="de-DE" altLang="de-DE" dirty="0" smtClean="0">
                <a:ea typeface="ＭＳ Ｐゴシック" pitchFamily="34" charset="-128"/>
              </a:rPr>
              <a:t>, </a:t>
            </a:r>
            <a:r>
              <a:rPr lang="de-DE" altLang="de-DE" dirty="0" err="1" smtClean="0">
                <a:ea typeface="ＭＳ Ｐゴシック" pitchFamily="34" charset="-128"/>
              </a:rPr>
              <a:t>Neudorf</a:t>
            </a:r>
            <a:r>
              <a:rPr lang="de-DE" altLang="de-DE" dirty="0" smtClean="0">
                <a:ea typeface="ＭＳ Ｐゴシック" pitchFamily="34" charset="-128"/>
              </a:rPr>
              <a:t>, Marienberg, Bärenfels, Neustadt) </a:t>
            </a:r>
            <a:r>
              <a:rPr lang="de-DE" altLang="de-DE" dirty="0" smtClean="0">
                <a:ea typeface="ＭＳ Ｐゴシック" pitchFamily="34" charset="-128"/>
              </a:rPr>
              <a:t>(</a:t>
            </a:r>
            <a:r>
              <a:rPr lang="de-DE" altLang="de-DE" dirty="0" err="1" smtClean="0">
                <a:ea typeface="ＭＳ Ｐゴシック" pitchFamily="34" charset="-128"/>
              </a:rPr>
              <a:t>Rev</a:t>
            </a:r>
            <a:r>
              <a:rPr lang="cs-CZ" altLang="de-DE" dirty="0" err="1" smtClean="0">
                <a:ea typeface="ＭＳ Ｐゴシック" pitchFamily="34" charset="-128"/>
              </a:rPr>
              <a:t>íry</a:t>
            </a:r>
            <a:r>
              <a:rPr lang="cs-CZ" altLang="de-DE" dirty="0" smtClean="0">
                <a:ea typeface="ＭＳ Ｐゴシック" pitchFamily="34" charset="-128"/>
              </a:rPr>
              <a:t> s nízkými starými škodami loupáním</a:t>
            </a:r>
            <a:r>
              <a:rPr lang="de-DE" altLang="de-DE" dirty="0" smtClean="0">
                <a:ea typeface="ＭＳ Ｐゴシック" pitchFamily="34" charset="-128"/>
              </a:rPr>
              <a:t> </a:t>
            </a:r>
            <a:r>
              <a:rPr lang="cs-CZ" altLang="de-DE" dirty="0" smtClean="0">
                <a:ea typeface="ＭＳ Ｐゴシック" pitchFamily="34" charset="-128"/>
              </a:rPr>
              <a:t>např.</a:t>
            </a:r>
            <a:r>
              <a:rPr lang="de-DE" altLang="de-DE" dirty="0" smtClean="0">
                <a:ea typeface="ＭＳ Ｐゴシック" pitchFamily="34" charset="-128"/>
              </a:rPr>
              <a:t> </a:t>
            </a:r>
            <a:r>
              <a:rPr lang="de-DE" altLang="de-DE" dirty="0" err="1" smtClean="0">
                <a:ea typeface="ＭＳ Ｐゴシック" pitchFamily="34" charset="-128"/>
              </a:rPr>
              <a:t>Tharandter</a:t>
            </a:r>
            <a:r>
              <a:rPr lang="de-DE" altLang="de-DE" dirty="0" smtClean="0">
                <a:ea typeface="ＭＳ Ｐゴシック" pitchFamily="34" charset="-128"/>
              </a:rPr>
              <a:t> Wald, </a:t>
            </a:r>
            <a:r>
              <a:rPr lang="de-DE" altLang="de-DE" dirty="0" err="1" smtClean="0">
                <a:ea typeface="ＭＳ Ｐゴシック" pitchFamily="34" charset="-128"/>
              </a:rPr>
              <a:t>Werdauer</a:t>
            </a:r>
            <a:r>
              <a:rPr lang="de-DE" altLang="de-DE" dirty="0" smtClean="0">
                <a:ea typeface="ＭＳ Ｐゴシック" pitchFamily="34" charset="-128"/>
              </a:rPr>
              <a:t> Wald </a:t>
            </a:r>
            <a:r>
              <a:rPr lang="cs-CZ" altLang="de-DE" dirty="0" smtClean="0">
                <a:ea typeface="ＭＳ Ｐゴシック" pitchFamily="34" charset="-128"/>
              </a:rPr>
              <a:t>nebo škodami muflony jako v</a:t>
            </a:r>
            <a:r>
              <a:rPr lang="de-DE" altLang="de-DE" dirty="0" smtClean="0">
                <a:ea typeface="ＭＳ Ｐゴシック" pitchFamily="34" charset="-128"/>
              </a:rPr>
              <a:t> </a:t>
            </a:r>
            <a:r>
              <a:rPr lang="de-DE" altLang="de-DE" dirty="0" err="1" smtClean="0">
                <a:ea typeface="ＭＳ Ｐゴシック" pitchFamily="34" charset="-128"/>
              </a:rPr>
              <a:t>Heinzewald</a:t>
            </a:r>
            <a:r>
              <a:rPr lang="de-DE" altLang="de-DE" dirty="0" smtClean="0">
                <a:ea typeface="ＭＳ Ｐゴシック" pitchFamily="34" charset="-128"/>
              </a:rPr>
              <a:t> </a:t>
            </a:r>
            <a:r>
              <a:rPr lang="cs-CZ" altLang="de-DE" dirty="0" smtClean="0">
                <a:ea typeface="ＭＳ Ｐゴシック" pitchFamily="34" charset="-128"/>
              </a:rPr>
              <a:t>zde nejsou započítány</a:t>
            </a:r>
            <a:r>
              <a:rPr lang="de-DE" altLang="de-DE" dirty="0" smtClean="0">
                <a:ea typeface="ＭＳ Ｐゴシック" pitchFamily="34" charset="-128"/>
              </a:rPr>
              <a:t>) </a:t>
            </a:r>
            <a:endParaRPr lang="de-DE" altLang="de-DE" dirty="0" smtClean="0">
              <a:ea typeface="ＭＳ Ｐゴシック" pitchFamily="34" charset="-128"/>
            </a:endParaRPr>
          </a:p>
        </p:txBody>
      </p:sp>
      <p:sp>
        <p:nvSpPr>
          <p:cNvPr id="57348" name="Foliennummernplatzhalter 3"/>
          <p:cNvSpPr>
            <a:spLocks noGrp="1"/>
          </p:cNvSpPr>
          <p:nvPr>
            <p:ph type="sldNum" sz="quarter" idx="5"/>
          </p:nvPr>
        </p:nvSpPr>
        <p:spPr>
          <a:noFill/>
          <a:ln>
            <a:miter lim="800000"/>
            <a:headEnd/>
            <a:tailEnd/>
          </a:ln>
        </p:spPr>
        <p:txBody>
          <a:bodyPr/>
          <a:lstStyle/>
          <a:p>
            <a:pPr eaLnBrk="1" hangingPunct="1"/>
            <a:fld id="{E1144421-0C3E-4749-92C1-E9A0437AADA1}" type="slidenum">
              <a:rPr lang="de-DE" altLang="de-DE" smtClean="0">
                <a:latin typeface="Calibri" pitchFamily="34" charset="0"/>
                <a:ea typeface="ＭＳ Ｐゴシック" pitchFamily="34" charset="-128"/>
              </a:rPr>
              <a:pPr eaLnBrk="1" hangingPunct="1"/>
              <a:t>8</a:t>
            </a:fld>
            <a:endParaRPr lang="de-DE" altLang="de-DE" smtClean="0">
              <a:latin typeface="Calibri" pitchFamily="3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lienbildplatzhalter 1"/>
          <p:cNvSpPr>
            <a:spLocks noGrp="1" noRot="1" noChangeAspect="1" noTextEdit="1"/>
          </p:cNvSpPr>
          <p:nvPr>
            <p:ph type="sldImg"/>
          </p:nvPr>
        </p:nvSpPr>
        <p:spPr>
          <a:ln/>
        </p:spPr>
      </p:sp>
      <p:sp>
        <p:nvSpPr>
          <p:cNvPr id="58371" name="Notizenplatzhalter 2"/>
          <p:cNvSpPr>
            <a:spLocks noGrp="1"/>
          </p:cNvSpPr>
          <p:nvPr>
            <p:ph type="body" idx="1"/>
          </p:nvPr>
        </p:nvSpPr>
        <p:spPr>
          <a:noFill/>
        </p:spPr>
        <p:txBody>
          <a:bodyPr/>
          <a:lstStyle/>
          <a:p>
            <a:r>
              <a:rPr lang="cs-CZ" altLang="de-DE" sz="1400" b="1" dirty="0" smtClean="0">
                <a:ea typeface="ＭＳ Ｐゴシック" pitchFamily="34" charset="-128"/>
              </a:rPr>
              <a:t>Šipka ukazuje </a:t>
            </a:r>
            <a:r>
              <a:rPr lang="de-DE" altLang="de-DE" sz="1400" b="1" dirty="0" smtClean="0">
                <a:ea typeface="ＭＳ Ｐゴシック" pitchFamily="34" charset="-128"/>
              </a:rPr>
              <a:t>11-</a:t>
            </a:r>
            <a:r>
              <a:rPr lang="cs-CZ" altLang="de-DE" sz="1400" b="1" dirty="0" err="1" smtClean="0">
                <a:ea typeface="ＭＳ Ｐゴシック" pitchFamily="34" charset="-128"/>
              </a:rPr>
              <a:t>tiletou</a:t>
            </a:r>
            <a:r>
              <a:rPr lang="cs-CZ" altLang="de-DE" sz="1400" b="1" dirty="0" smtClean="0">
                <a:ea typeface="ＭＳ Ｐゴシック" pitchFamily="34" charset="-128"/>
              </a:rPr>
              <a:t> vysázenou a každý rok repelenty ošetřovanou smrkovou kulturu</a:t>
            </a:r>
            <a:r>
              <a:rPr lang="de-DE" altLang="de-DE" sz="1400" b="1" dirty="0" smtClean="0">
                <a:ea typeface="ＭＳ Ｐゴシック" pitchFamily="34" charset="-128"/>
              </a:rPr>
              <a:t> </a:t>
            </a:r>
            <a:r>
              <a:rPr lang="cs-CZ" altLang="de-DE" dirty="0" smtClean="0">
                <a:ea typeface="ＭＳ Ｐゴシック" pitchFamily="34" charset="-128"/>
              </a:rPr>
              <a:t>pod prolamujícím se smrkem ve středním Krušnohoří</a:t>
            </a:r>
            <a:endParaRPr lang="de-DE" altLang="de-DE" dirty="0" smtClean="0">
              <a:ea typeface="ＭＳ Ｐゴシック" pitchFamily="34" charset="-128"/>
            </a:endParaRPr>
          </a:p>
        </p:txBody>
      </p:sp>
      <p:sp>
        <p:nvSpPr>
          <p:cNvPr id="58372" name="Foliennummernplatzhalter 3"/>
          <p:cNvSpPr>
            <a:spLocks noGrp="1"/>
          </p:cNvSpPr>
          <p:nvPr>
            <p:ph type="sldNum" sz="quarter" idx="5"/>
          </p:nvPr>
        </p:nvSpPr>
        <p:spPr>
          <a:noFill/>
          <a:ln>
            <a:miter lim="800000"/>
            <a:headEnd/>
            <a:tailEnd/>
          </a:ln>
        </p:spPr>
        <p:txBody>
          <a:bodyPr/>
          <a:lstStyle/>
          <a:p>
            <a:fld id="{36613FB3-09AA-44F6-8FC8-FB5BAF901214}" type="slidenum">
              <a:rPr lang="de-DE" altLang="de-DE" smtClean="0">
                <a:ea typeface="ＭＳ Ｐゴシック" pitchFamily="34" charset="-128"/>
              </a:rPr>
              <a:pPr/>
              <a:t>10</a:t>
            </a:fld>
            <a:endParaRPr lang="de-DE" altLang="de-DE"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lienbildplatzhalter 1"/>
          <p:cNvSpPr>
            <a:spLocks noGrp="1" noRot="1" noChangeAspect="1" noTextEdit="1"/>
          </p:cNvSpPr>
          <p:nvPr>
            <p:ph type="sldImg"/>
          </p:nvPr>
        </p:nvSpPr>
        <p:spPr>
          <a:ln/>
        </p:spPr>
      </p:sp>
      <p:sp>
        <p:nvSpPr>
          <p:cNvPr id="59395" name="Notizenplatzhalter 2"/>
          <p:cNvSpPr>
            <a:spLocks noGrp="1"/>
          </p:cNvSpPr>
          <p:nvPr>
            <p:ph type="body" idx="1"/>
          </p:nvPr>
        </p:nvSpPr>
        <p:spPr>
          <a:noFill/>
        </p:spPr>
        <p:txBody>
          <a:bodyPr/>
          <a:lstStyle/>
          <a:p>
            <a:r>
              <a:rPr lang="cs-CZ" altLang="de-DE" dirty="0" smtClean="0">
                <a:ea typeface="ＭＳ Ｐゴシック" pitchFamily="34" charset="-128"/>
              </a:rPr>
              <a:t>Upozorňujeme na plot, vně neodroste ani přirozená obnova smrku</a:t>
            </a:r>
            <a:r>
              <a:rPr lang="de-DE" altLang="de-DE" dirty="0" smtClean="0">
                <a:ea typeface="ＭＳ Ｐゴシック" pitchFamily="34" charset="-128"/>
              </a:rPr>
              <a:t>, </a:t>
            </a:r>
            <a:r>
              <a:rPr lang="cs-CZ" altLang="de-DE" dirty="0" smtClean="0">
                <a:ea typeface="ＭＳ Ｐゴシック" pitchFamily="34" charset="-128"/>
              </a:rPr>
              <a:t>protože je zcela</a:t>
            </a:r>
            <a:r>
              <a:rPr lang="cs-CZ" altLang="de-DE" baseline="0" dirty="0" smtClean="0">
                <a:ea typeface="ＭＳ Ｐゴシック" pitchFamily="34" charset="-128"/>
              </a:rPr>
              <a:t> zkousána</a:t>
            </a:r>
            <a:r>
              <a:rPr lang="de-DE" altLang="de-DE" dirty="0" smtClean="0">
                <a:ea typeface="ＭＳ Ｐゴシック" pitchFamily="34" charset="-128"/>
              </a:rPr>
              <a:t> </a:t>
            </a:r>
            <a:endParaRPr lang="de-DE" altLang="de-DE" dirty="0" smtClean="0">
              <a:ea typeface="ＭＳ Ｐゴシック" pitchFamily="34" charset="-128"/>
            </a:endParaRPr>
          </a:p>
        </p:txBody>
      </p:sp>
      <p:sp>
        <p:nvSpPr>
          <p:cNvPr id="59396" name="Foliennummernplatzhalter 3"/>
          <p:cNvSpPr>
            <a:spLocks noGrp="1"/>
          </p:cNvSpPr>
          <p:nvPr>
            <p:ph type="sldNum" sz="quarter" idx="5"/>
          </p:nvPr>
        </p:nvSpPr>
        <p:spPr>
          <a:noFill/>
          <a:ln>
            <a:miter lim="800000"/>
            <a:headEnd/>
            <a:tailEnd/>
          </a:ln>
        </p:spPr>
        <p:txBody>
          <a:bodyPr/>
          <a:lstStyle/>
          <a:p>
            <a:fld id="{D1EB305D-37FA-4D6A-93EF-13ABD9E52F57}" type="slidenum">
              <a:rPr lang="de-DE" altLang="de-DE" smtClean="0">
                <a:ea typeface="ＭＳ Ｐゴシック" pitchFamily="34" charset="-128"/>
              </a:rPr>
              <a:pPr/>
              <a:t>11</a:t>
            </a:fld>
            <a:endParaRPr lang="de-DE" altLang="de-DE"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lienbildplatzhalter 1"/>
          <p:cNvSpPr>
            <a:spLocks noGrp="1" noRot="1" noChangeAspect="1" noTextEdit="1"/>
          </p:cNvSpPr>
          <p:nvPr>
            <p:ph type="sldImg"/>
          </p:nvPr>
        </p:nvSpPr>
        <p:spPr>
          <a:ln/>
        </p:spPr>
      </p:sp>
      <p:sp>
        <p:nvSpPr>
          <p:cNvPr id="60419" name="Notizenplatzhalter 2"/>
          <p:cNvSpPr>
            <a:spLocks noGrp="1"/>
          </p:cNvSpPr>
          <p:nvPr>
            <p:ph type="body" idx="1"/>
          </p:nvPr>
        </p:nvSpPr>
        <p:spPr>
          <a:noFill/>
        </p:spPr>
        <p:txBody>
          <a:bodyPr/>
          <a:lstStyle/>
          <a:p>
            <a:r>
              <a:rPr lang="de-DE" altLang="de-DE" dirty="0" err="1" smtClean="0">
                <a:ea typeface="ＭＳ Ｐゴシック" pitchFamily="34" charset="-128"/>
              </a:rPr>
              <a:t>Masiv</a:t>
            </a:r>
            <a:r>
              <a:rPr lang="cs-CZ" altLang="de-DE" dirty="0" smtClean="0">
                <a:ea typeface="ＭＳ Ｐゴシック" pitchFamily="34" charset="-128"/>
              </a:rPr>
              <a:t>ní propady tržeb vlastníků lesů</a:t>
            </a:r>
            <a:r>
              <a:rPr lang="de-DE" altLang="de-DE" dirty="0" smtClean="0">
                <a:ea typeface="ＭＳ Ｐゴシック" pitchFamily="34" charset="-128"/>
              </a:rPr>
              <a:t>….</a:t>
            </a:r>
            <a:r>
              <a:rPr lang="cs-CZ" altLang="de-DE" dirty="0" smtClean="0">
                <a:ea typeface="ＭＳ Ｐゴシック" pitchFamily="34" charset="-128"/>
              </a:rPr>
              <a:t>ve státním lese daňových poplatníků</a:t>
            </a:r>
            <a:r>
              <a:rPr lang="de-DE" altLang="de-DE" dirty="0" smtClean="0">
                <a:ea typeface="ＭＳ Ｐゴシック" pitchFamily="34" charset="-128"/>
              </a:rPr>
              <a:t>….. </a:t>
            </a:r>
            <a:r>
              <a:rPr lang="cs-CZ" altLang="de-DE" dirty="0" smtClean="0">
                <a:ea typeface="ＭＳ Ｐゴシック" pitchFamily="34" charset="-128"/>
              </a:rPr>
              <a:t>V zájmu pouze </a:t>
            </a:r>
            <a:r>
              <a:rPr lang="de-DE" altLang="de-DE" dirty="0" smtClean="0">
                <a:ea typeface="ＭＳ Ｐゴシック" pitchFamily="34" charset="-128"/>
              </a:rPr>
              <a:t>0,3 </a:t>
            </a:r>
            <a:r>
              <a:rPr lang="de-DE" altLang="de-DE" dirty="0" smtClean="0">
                <a:ea typeface="ＭＳ Ｐゴシック" pitchFamily="34" charset="-128"/>
              </a:rPr>
              <a:t>% </a:t>
            </a:r>
            <a:r>
              <a:rPr lang="cs-CZ" altLang="de-DE" dirty="0" smtClean="0">
                <a:ea typeface="ＭＳ Ｐゴシック" pitchFamily="34" charset="-128"/>
              </a:rPr>
              <a:t>populace</a:t>
            </a:r>
            <a:r>
              <a:rPr lang="de-DE" altLang="de-DE" dirty="0" smtClean="0">
                <a:ea typeface="ＭＳ Ｐゴシック" pitchFamily="34" charset="-128"/>
              </a:rPr>
              <a:t> (</a:t>
            </a:r>
            <a:r>
              <a:rPr lang="cs-CZ" altLang="de-DE" dirty="0" smtClean="0">
                <a:ea typeface="ＭＳ Ｐゴシック" pitchFamily="34" charset="-128"/>
              </a:rPr>
              <a:t>myslivecká lobby</a:t>
            </a:r>
            <a:r>
              <a:rPr lang="de-DE" altLang="de-DE" dirty="0" smtClean="0">
                <a:ea typeface="ＭＳ Ｐゴシック" pitchFamily="34" charset="-128"/>
              </a:rPr>
              <a:t>)</a:t>
            </a:r>
            <a:endParaRPr lang="de-DE" altLang="de-DE" dirty="0" smtClean="0">
              <a:ea typeface="ＭＳ Ｐゴシック" pitchFamily="34" charset="-128"/>
            </a:endParaRPr>
          </a:p>
        </p:txBody>
      </p:sp>
      <p:sp>
        <p:nvSpPr>
          <p:cNvPr id="60420" name="Foliennummernplatzhalter 3"/>
          <p:cNvSpPr>
            <a:spLocks noGrp="1"/>
          </p:cNvSpPr>
          <p:nvPr>
            <p:ph type="sldNum" sz="quarter" idx="5"/>
          </p:nvPr>
        </p:nvSpPr>
        <p:spPr>
          <a:noFill/>
          <a:ln>
            <a:miter lim="800000"/>
            <a:headEnd/>
            <a:tailEnd/>
          </a:ln>
        </p:spPr>
        <p:txBody>
          <a:bodyPr/>
          <a:lstStyle/>
          <a:p>
            <a:pPr eaLnBrk="1" hangingPunct="1"/>
            <a:fld id="{46981FAE-AB12-4CF0-A9AA-AEB24ED88D4E}" type="slidenum">
              <a:rPr lang="de-DE" altLang="de-DE" smtClean="0">
                <a:latin typeface="Calibri" pitchFamily="34" charset="0"/>
                <a:ea typeface="ＭＳ Ｐゴシック" pitchFamily="34" charset="-128"/>
              </a:rPr>
              <a:pPr eaLnBrk="1" hangingPunct="1"/>
              <a:t>13</a:t>
            </a:fld>
            <a:endParaRPr lang="de-DE" altLang="de-DE" smtClean="0">
              <a:latin typeface="Calibri"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4" name="Picture 25" descr="Fotolia_Bastei"/>
          <p:cNvPicPr>
            <a:picLocks noChangeAspect="1" noChangeArrowheads="1"/>
          </p:cNvPicPr>
          <p:nvPr userDrawn="1"/>
        </p:nvPicPr>
        <p:blipFill>
          <a:blip r:embed="rId2" cstate="print"/>
          <a:srcRect t="-2536"/>
          <a:stretch>
            <a:fillRect/>
          </a:stretch>
        </p:blipFill>
        <p:spPr bwMode="auto">
          <a:xfrm>
            <a:off x="0" y="1341438"/>
            <a:ext cx="9144000" cy="4560887"/>
          </a:xfrm>
          <a:prstGeom prst="rect">
            <a:avLst/>
          </a:prstGeom>
          <a:noFill/>
          <a:ln w="9525">
            <a:noFill/>
            <a:miter lim="800000"/>
            <a:headEnd/>
            <a:tailEnd/>
          </a:ln>
        </p:spPr>
      </p:pic>
      <p:pic>
        <p:nvPicPr>
          <p:cNvPr id="5" name="Picture 2"/>
          <p:cNvPicPr>
            <a:picLocks noChangeAspect="1" noChangeArrowheads="1"/>
          </p:cNvPicPr>
          <p:nvPr userDrawn="1"/>
        </p:nvPicPr>
        <p:blipFill>
          <a:blip r:embed="rId3" cstate="print"/>
          <a:srcRect/>
          <a:stretch>
            <a:fillRect/>
          </a:stretch>
        </p:blipFill>
        <p:spPr bwMode="auto">
          <a:xfrm>
            <a:off x="1588" y="2276475"/>
            <a:ext cx="4670425" cy="3529013"/>
          </a:xfrm>
          <a:prstGeom prst="rect">
            <a:avLst/>
          </a:prstGeom>
          <a:noFill/>
          <a:ln w="9525">
            <a:noFill/>
            <a:miter lim="800000"/>
            <a:headEnd/>
            <a:tailEnd/>
          </a:ln>
          <a:effectLst/>
        </p:spPr>
      </p:pic>
      <p:pic>
        <p:nvPicPr>
          <p:cNvPr id="6" name="Picture 2"/>
          <p:cNvPicPr>
            <a:picLocks noChangeAspect="1" noChangeArrowheads="1"/>
          </p:cNvPicPr>
          <p:nvPr userDrawn="1"/>
        </p:nvPicPr>
        <p:blipFill>
          <a:blip r:embed="rId4" cstate="print"/>
          <a:srcRect/>
          <a:stretch>
            <a:fillRect/>
          </a:stretch>
        </p:blipFill>
        <p:spPr bwMode="auto">
          <a:xfrm>
            <a:off x="4589463" y="1844675"/>
            <a:ext cx="4554537" cy="3960813"/>
          </a:xfrm>
          <a:prstGeom prst="rect">
            <a:avLst/>
          </a:prstGeom>
          <a:noFill/>
          <a:ln w="9525">
            <a:noFill/>
            <a:miter lim="800000"/>
            <a:headEnd/>
            <a:tailEnd/>
          </a:ln>
          <a:effectLst/>
        </p:spPr>
      </p:pic>
      <p:pic>
        <p:nvPicPr>
          <p:cNvPr id="7" name="Picture 24" descr="WelleUnten"/>
          <p:cNvPicPr>
            <a:picLocks noChangeAspect="1" noChangeArrowheads="1"/>
          </p:cNvPicPr>
          <p:nvPr userDrawn="1"/>
        </p:nvPicPr>
        <p:blipFill>
          <a:blip r:embed="rId5" cstate="print"/>
          <a:srcRect/>
          <a:stretch>
            <a:fillRect/>
          </a:stretch>
        </p:blipFill>
        <p:spPr bwMode="auto">
          <a:xfrm>
            <a:off x="0" y="5229225"/>
            <a:ext cx="9144000" cy="1628775"/>
          </a:xfrm>
          <a:prstGeom prst="rect">
            <a:avLst/>
          </a:prstGeom>
          <a:noFill/>
          <a:ln w="9525">
            <a:noFill/>
            <a:miter lim="800000"/>
            <a:headEnd/>
            <a:tailEnd/>
          </a:ln>
        </p:spPr>
      </p:pic>
      <p:pic>
        <p:nvPicPr>
          <p:cNvPr id="8" name="Picture 23" descr="WelleOben"/>
          <p:cNvPicPr>
            <a:picLocks noChangeAspect="1" noChangeArrowheads="1"/>
          </p:cNvPicPr>
          <p:nvPr userDrawn="1"/>
        </p:nvPicPr>
        <p:blipFill>
          <a:blip r:embed="rId6" cstate="print"/>
          <a:srcRect/>
          <a:stretch>
            <a:fillRect/>
          </a:stretch>
        </p:blipFill>
        <p:spPr bwMode="auto">
          <a:xfrm>
            <a:off x="1588" y="22225"/>
            <a:ext cx="9144000" cy="2381250"/>
          </a:xfrm>
          <a:prstGeom prst="rect">
            <a:avLst/>
          </a:prstGeom>
          <a:noFill/>
          <a:ln w="9525">
            <a:noFill/>
            <a:miter lim="800000"/>
            <a:headEnd/>
            <a:tailEnd/>
          </a:ln>
        </p:spPr>
      </p:pic>
      <p:sp>
        <p:nvSpPr>
          <p:cNvPr id="23554" name="Rectangle 2"/>
          <p:cNvSpPr>
            <a:spLocks noGrp="1" noChangeArrowheads="1"/>
          </p:cNvSpPr>
          <p:nvPr>
            <p:ph type="ctrTitle"/>
          </p:nvPr>
        </p:nvSpPr>
        <p:spPr>
          <a:xfrm>
            <a:off x="438150" y="981075"/>
            <a:ext cx="6654800" cy="647700"/>
          </a:xfrm>
        </p:spPr>
        <p:txBody>
          <a:bodyPr/>
          <a:lstStyle>
            <a:lvl1pPr>
              <a:defRPr/>
            </a:lvl1pPr>
          </a:lstStyle>
          <a:p>
            <a:pPr lvl="0"/>
            <a:r>
              <a:rPr lang="de-DE" altLang="de-DE" noProof="0" smtClean="0"/>
              <a:t>Titelmasterformat durch Klicken bearbeiten</a:t>
            </a:r>
          </a:p>
        </p:txBody>
      </p:sp>
      <p:sp>
        <p:nvSpPr>
          <p:cNvPr id="23555" name="Rectangle 3"/>
          <p:cNvSpPr>
            <a:spLocks noGrp="1" noChangeArrowheads="1"/>
          </p:cNvSpPr>
          <p:nvPr>
            <p:ph type="subTitle" idx="1"/>
          </p:nvPr>
        </p:nvSpPr>
        <p:spPr>
          <a:xfrm>
            <a:off x="438150" y="1579563"/>
            <a:ext cx="6654800" cy="360362"/>
          </a:xfrm>
        </p:spPr>
        <p:txBody>
          <a:bodyPr wrap="none" anchor="b"/>
          <a:lstStyle>
            <a:lvl1pPr marL="0" indent="0">
              <a:buFont typeface="Arial Unicode MS" pitchFamily="34" charset="-128"/>
              <a:buNone/>
              <a:defRPr sz="2200">
                <a:solidFill>
                  <a:schemeClr val="accent1"/>
                </a:solidFill>
              </a:defRPr>
            </a:lvl1pPr>
          </a:lstStyle>
          <a:p>
            <a:pPr lvl="0"/>
            <a:r>
              <a:rPr lang="de-DE" altLang="de-DE" noProof="0" smtClean="0"/>
              <a:t>Formatvorlage des Untertitelmasters durch Klicken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r>
              <a:rPr lang="de-DE" altLang="de-DE"/>
              <a:t>|  </a:t>
            </a:r>
            <a:fld id="{AE25597C-873A-4A33-AF15-7D81FBB4E502}" type="datetime4">
              <a:rPr lang="de-DE" altLang="de-DE"/>
              <a:pPr>
                <a:defRPr/>
              </a:pPr>
              <a:t>29. September 2016</a:t>
            </a:fld>
            <a:r>
              <a:rPr lang="de-DE" altLang="de-DE"/>
              <a:t>  |  </a:t>
            </a:r>
            <a:r>
              <a:rPr lang="de-DE" altLang="de-DE">
                <a:solidFill>
                  <a:schemeClr val="accent1"/>
                </a:solidFill>
              </a:rPr>
              <a:t>Name Vortragender</a:t>
            </a:r>
          </a:p>
        </p:txBody>
      </p:sp>
      <p:sp>
        <p:nvSpPr>
          <p:cNvPr id="5" name="Rectangle 6"/>
          <p:cNvSpPr>
            <a:spLocks noGrp="1" noChangeArrowheads="1"/>
          </p:cNvSpPr>
          <p:nvPr>
            <p:ph type="sldNum" sz="quarter" idx="11"/>
          </p:nvPr>
        </p:nvSpPr>
        <p:spPr>
          <a:ln/>
        </p:spPr>
        <p:txBody>
          <a:bodyPr/>
          <a:lstStyle>
            <a:lvl1pPr>
              <a:defRPr/>
            </a:lvl1pPr>
          </a:lstStyle>
          <a:p>
            <a:pPr>
              <a:defRPr/>
            </a:pPr>
            <a:fld id="{E4F28E02-3424-4206-9392-CFB2A69E374D}" type="slidenum">
              <a:rPr lang="de-DE" altLang="de-DE"/>
              <a:pPr>
                <a:defRPr/>
              </a:pPr>
              <a:t>‹#›</a:t>
            </a:fld>
            <a:endParaRPr lang="de-DE" altLang="de-D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38925" y="438150"/>
            <a:ext cx="2066925" cy="57912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38150" y="438150"/>
            <a:ext cx="6048375" cy="579120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r>
              <a:rPr lang="de-DE" altLang="de-DE"/>
              <a:t>|  </a:t>
            </a:r>
            <a:fld id="{30F9EDC4-9DE7-40F9-945B-D535EEC9439D}" type="datetime4">
              <a:rPr lang="de-DE" altLang="de-DE"/>
              <a:pPr>
                <a:defRPr/>
              </a:pPr>
              <a:t>29. September 2016</a:t>
            </a:fld>
            <a:r>
              <a:rPr lang="de-DE" altLang="de-DE"/>
              <a:t>  |  </a:t>
            </a:r>
            <a:r>
              <a:rPr lang="de-DE" altLang="de-DE">
                <a:solidFill>
                  <a:schemeClr val="accent1"/>
                </a:solidFill>
              </a:rPr>
              <a:t>Name Vortragender</a:t>
            </a:r>
          </a:p>
        </p:txBody>
      </p:sp>
      <p:sp>
        <p:nvSpPr>
          <p:cNvPr id="5" name="Rectangle 6"/>
          <p:cNvSpPr>
            <a:spLocks noGrp="1" noChangeArrowheads="1"/>
          </p:cNvSpPr>
          <p:nvPr>
            <p:ph type="sldNum" sz="quarter" idx="11"/>
          </p:nvPr>
        </p:nvSpPr>
        <p:spPr>
          <a:ln/>
        </p:spPr>
        <p:txBody>
          <a:bodyPr/>
          <a:lstStyle>
            <a:lvl1pPr>
              <a:defRPr/>
            </a:lvl1pPr>
          </a:lstStyle>
          <a:p>
            <a:pPr>
              <a:defRPr/>
            </a:pPr>
            <a:fld id="{5D1211BA-9871-4314-8670-B5577964DE92}" type="slidenum">
              <a:rPr lang="de-DE" altLang="de-DE"/>
              <a:pPr>
                <a:defRPr/>
              </a:pPr>
              <a:t>‹#›</a:t>
            </a:fld>
            <a:endParaRPr lang="de-DE" altLang="de-DE"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85800" y="609600"/>
            <a:ext cx="7772400" cy="548640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3"/>
          <p:cNvSpPr>
            <a:spLocks noGrp="1" noChangeArrowheads="1"/>
          </p:cNvSpPr>
          <p:nvPr>
            <p:ph type="dt" sz="half" idx="10"/>
          </p:nvPr>
        </p:nvSpPr>
        <p:spPr>
          <a:ln/>
        </p:spPr>
        <p:txBody>
          <a:bodyPr/>
          <a:lstStyle>
            <a:lvl1pPr>
              <a:defRPr/>
            </a:lvl1pPr>
          </a:lstStyle>
          <a:p>
            <a:pPr>
              <a:defRPr/>
            </a:pPr>
            <a:r>
              <a:rPr lang="de-DE" altLang="de-DE"/>
              <a:t>|  </a:t>
            </a:r>
            <a:fld id="{623A7C26-146B-471D-A542-624B651B8F12}" type="datetime4">
              <a:rPr lang="de-DE" altLang="de-DE"/>
              <a:pPr>
                <a:defRPr/>
              </a:pPr>
              <a:t>29. September 2016</a:t>
            </a:fld>
            <a:r>
              <a:rPr lang="de-DE" altLang="de-DE"/>
              <a:t>  |  </a:t>
            </a:r>
            <a:r>
              <a:rPr lang="de-DE" altLang="de-DE">
                <a:solidFill>
                  <a:schemeClr val="accent1"/>
                </a:solidFill>
              </a:rPr>
              <a:t>Name des Präsentators</a:t>
            </a:r>
          </a:p>
        </p:txBody>
      </p:sp>
      <p:sp>
        <p:nvSpPr>
          <p:cNvPr id="5" name="Rectangle 4"/>
          <p:cNvSpPr>
            <a:spLocks noGrp="1" noChangeArrowheads="1"/>
          </p:cNvSpPr>
          <p:nvPr>
            <p:ph type="sldNum" sz="quarter" idx="11"/>
          </p:nvPr>
        </p:nvSpPr>
        <p:spPr>
          <a:ln/>
        </p:spPr>
        <p:txBody>
          <a:bodyPr/>
          <a:lstStyle>
            <a:lvl1pPr>
              <a:defRPr/>
            </a:lvl1pPr>
          </a:lstStyle>
          <a:p>
            <a:pPr>
              <a:defRPr/>
            </a:pPr>
            <a:fld id="{AECC882D-101A-474C-887B-CC6F80ADADBE}" type="slidenum">
              <a:rPr lang="de-DE" altLang="de-DE"/>
              <a:pPr>
                <a:defRPr/>
              </a:pPr>
              <a:t>‹#›</a:t>
            </a:fld>
            <a:endParaRPr lang="de-DE" alt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dt" sz="half" idx="10"/>
          </p:nvPr>
        </p:nvSpPr>
        <p:spPr>
          <a:ln/>
        </p:spPr>
        <p:txBody>
          <a:bodyPr/>
          <a:lstStyle>
            <a:lvl1pPr>
              <a:defRPr/>
            </a:lvl1pPr>
          </a:lstStyle>
          <a:p>
            <a:pPr>
              <a:defRPr/>
            </a:pPr>
            <a:r>
              <a:rPr lang="de-DE" altLang="de-DE"/>
              <a:t>|  </a:t>
            </a:r>
            <a:fld id="{C05E1B33-1791-468C-AA19-BC8A3927C8B0}" type="datetime4">
              <a:rPr lang="de-DE" altLang="de-DE"/>
              <a:pPr>
                <a:defRPr/>
              </a:pPr>
              <a:t>29. September 2016</a:t>
            </a:fld>
            <a:r>
              <a:rPr lang="de-DE" altLang="de-DE"/>
              <a:t>  |  </a:t>
            </a:r>
            <a:r>
              <a:rPr lang="de-DE" altLang="de-DE">
                <a:solidFill>
                  <a:schemeClr val="accent1"/>
                </a:solidFill>
              </a:rPr>
              <a:t>Name des Präsentators</a:t>
            </a:r>
          </a:p>
        </p:txBody>
      </p:sp>
      <p:sp>
        <p:nvSpPr>
          <p:cNvPr id="5" name="Rectangle 4"/>
          <p:cNvSpPr>
            <a:spLocks noGrp="1" noChangeArrowheads="1"/>
          </p:cNvSpPr>
          <p:nvPr>
            <p:ph type="sldNum" sz="quarter" idx="11"/>
          </p:nvPr>
        </p:nvSpPr>
        <p:spPr>
          <a:ln/>
        </p:spPr>
        <p:txBody>
          <a:bodyPr/>
          <a:lstStyle>
            <a:lvl1pPr>
              <a:defRPr/>
            </a:lvl1pPr>
          </a:lstStyle>
          <a:p>
            <a:pPr>
              <a:defRPr/>
            </a:pPr>
            <a:fld id="{D7374D37-C378-4193-8E75-2C56325C5BF0}" type="slidenum">
              <a:rPr lang="de-DE" altLang="de-DE"/>
              <a:pPr>
                <a:defRPr/>
              </a:pPr>
              <a:t>‹#›</a:t>
            </a:fld>
            <a:endParaRPr lang="de-DE" altLang="de-D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3"/>
          <p:cNvSpPr>
            <a:spLocks noGrp="1" noChangeArrowheads="1"/>
          </p:cNvSpPr>
          <p:nvPr>
            <p:ph type="dt" sz="half" idx="10"/>
          </p:nvPr>
        </p:nvSpPr>
        <p:spPr>
          <a:ln/>
        </p:spPr>
        <p:txBody>
          <a:bodyPr/>
          <a:lstStyle>
            <a:lvl1pPr>
              <a:defRPr/>
            </a:lvl1pPr>
          </a:lstStyle>
          <a:p>
            <a:pPr>
              <a:defRPr/>
            </a:pPr>
            <a:r>
              <a:rPr lang="de-DE" altLang="de-DE"/>
              <a:t>|  </a:t>
            </a:r>
            <a:fld id="{9EFC9547-064A-4BA0-8909-8A6DFD33D50E}" type="datetime4">
              <a:rPr lang="de-DE" altLang="de-DE"/>
              <a:pPr>
                <a:defRPr/>
              </a:pPr>
              <a:t>29. September 2016</a:t>
            </a:fld>
            <a:r>
              <a:rPr lang="de-DE" altLang="de-DE"/>
              <a:t>  |  </a:t>
            </a:r>
            <a:r>
              <a:rPr lang="de-DE" altLang="de-DE">
                <a:solidFill>
                  <a:schemeClr val="accent1"/>
                </a:solidFill>
              </a:rPr>
              <a:t>Name des Präsentators</a:t>
            </a:r>
          </a:p>
        </p:txBody>
      </p:sp>
      <p:sp>
        <p:nvSpPr>
          <p:cNvPr id="5" name="Rectangle 4"/>
          <p:cNvSpPr>
            <a:spLocks noGrp="1" noChangeArrowheads="1"/>
          </p:cNvSpPr>
          <p:nvPr>
            <p:ph type="sldNum" sz="quarter" idx="11"/>
          </p:nvPr>
        </p:nvSpPr>
        <p:spPr>
          <a:ln/>
        </p:spPr>
        <p:txBody>
          <a:bodyPr/>
          <a:lstStyle>
            <a:lvl1pPr>
              <a:defRPr/>
            </a:lvl1pPr>
          </a:lstStyle>
          <a:p>
            <a:pPr>
              <a:defRPr/>
            </a:pPr>
            <a:fld id="{7172AE20-ACF1-4ACA-BE8F-9E0486C61267}" type="slidenum">
              <a:rPr lang="de-DE" altLang="de-DE"/>
              <a:pPr>
                <a:defRPr/>
              </a:pPr>
              <a:t>‹#›</a:t>
            </a:fld>
            <a:endParaRPr lang="de-DE" alt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38150" y="2381250"/>
            <a:ext cx="4057650" cy="384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2381250"/>
            <a:ext cx="4057650" cy="384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3"/>
          <p:cNvSpPr>
            <a:spLocks noGrp="1" noChangeArrowheads="1"/>
          </p:cNvSpPr>
          <p:nvPr>
            <p:ph type="dt" sz="half" idx="10"/>
          </p:nvPr>
        </p:nvSpPr>
        <p:spPr>
          <a:ln/>
        </p:spPr>
        <p:txBody>
          <a:bodyPr/>
          <a:lstStyle>
            <a:lvl1pPr>
              <a:defRPr/>
            </a:lvl1pPr>
          </a:lstStyle>
          <a:p>
            <a:pPr>
              <a:defRPr/>
            </a:pPr>
            <a:r>
              <a:rPr lang="de-DE" altLang="de-DE"/>
              <a:t>|  </a:t>
            </a:r>
            <a:fld id="{98C13DAF-27CC-4B49-9576-DB917AB35E0A}" type="datetime4">
              <a:rPr lang="de-DE" altLang="de-DE"/>
              <a:pPr>
                <a:defRPr/>
              </a:pPr>
              <a:t>29. September 2016</a:t>
            </a:fld>
            <a:r>
              <a:rPr lang="de-DE" altLang="de-DE"/>
              <a:t>  |  </a:t>
            </a:r>
            <a:r>
              <a:rPr lang="de-DE" altLang="de-DE">
                <a:solidFill>
                  <a:schemeClr val="accent1"/>
                </a:solidFill>
              </a:rPr>
              <a:t>Name des Präsentators</a:t>
            </a:r>
          </a:p>
        </p:txBody>
      </p:sp>
      <p:sp>
        <p:nvSpPr>
          <p:cNvPr id="6" name="Rectangle 4"/>
          <p:cNvSpPr>
            <a:spLocks noGrp="1" noChangeArrowheads="1"/>
          </p:cNvSpPr>
          <p:nvPr>
            <p:ph type="sldNum" sz="quarter" idx="11"/>
          </p:nvPr>
        </p:nvSpPr>
        <p:spPr>
          <a:ln/>
        </p:spPr>
        <p:txBody>
          <a:bodyPr/>
          <a:lstStyle>
            <a:lvl1pPr>
              <a:defRPr/>
            </a:lvl1pPr>
          </a:lstStyle>
          <a:p>
            <a:pPr>
              <a:defRPr/>
            </a:pPr>
            <a:fld id="{EB025E96-2B7D-44F5-B921-96BAEB119D38}" type="slidenum">
              <a:rPr lang="de-DE" altLang="de-DE"/>
              <a:pPr>
                <a:defRPr/>
              </a:pPr>
              <a:t>‹#›</a:t>
            </a:fld>
            <a:endParaRPr lang="de-DE" altLang="de-DE"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3"/>
          <p:cNvSpPr>
            <a:spLocks noGrp="1" noChangeArrowheads="1"/>
          </p:cNvSpPr>
          <p:nvPr>
            <p:ph type="dt" sz="half" idx="10"/>
          </p:nvPr>
        </p:nvSpPr>
        <p:spPr>
          <a:ln/>
        </p:spPr>
        <p:txBody>
          <a:bodyPr/>
          <a:lstStyle>
            <a:lvl1pPr>
              <a:defRPr/>
            </a:lvl1pPr>
          </a:lstStyle>
          <a:p>
            <a:pPr>
              <a:defRPr/>
            </a:pPr>
            <a:r>
              <a:rPr lang="de-DE" altLang="de-DE"/>
              <a:t>|  </a:t>
            </a:r>
            <a:fld id="{1A9B1660-9FA4-4DE4-81B6-E7547F5680E9}" type="datetime4">
              <a:rPr lang="de-DE" altLang="de-DE"/>
              <a:pPr>
                <a:defRPr/>
              </a:pPr>
              <a:t>29. September 2016</a:t>
            </a:fld>
            <a:r>
              <a:rPr lang="de-DE" altLang="de-DE"/>
              <a:t>  |  </a:t>
            </a:r>
            <a:r>
              <a:rPr lang="de-DE" altLang="de-DE">
                <a:solidFill>
                  <a:schemeClr val="accent1"/>
                </a:solidFill>
              </a:rPr>
              <a:t>Name des Präsentators</a:t>
            </a:r>
          </a:p>
        </p:txBody>
      </p:sp>
      <p:sp>
        <p:nvSpPr>
          <p:cNvPr id="8" name="Rectangle 4"/>
          <p:cNvSpPr>
            <a:spLocks noGrp="1" noChangeArrowheads="1"/>
          </p:cNvSpPr>
          <p:nvPr>
            <p:ph type="sldNum" sz="quarter" idx="11"/>
          </p:nvPr>
        </p:nvSpPr>
        <p:spPr>
          <a:ln/>
        </p:spPr>
        <p:txBody>
          <a:bodyPr/>
          <a:lstStyle>
            <a:lvl1pPr>
              <a:defRPr/>
            </a:lvl1pPr>
          </a:lstStyle>
          <a:p>
            <a:pPr>
              <a:defRPr/>
            </a:pPr>
            <a:fld id="{663DF769-B9A6-425F-AE96-DA223D067C14}" type="slidenum">
              <a:rPr lang="de-DE" altLang="de-DE"/>
              <a:pPr>
                <a:defRPr/>
              </a:pPr>
              <a:t>‹#›</a:t>
            </a:fld>
            <a:endParaRPr lang="de-DE" altLang="de-DE"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3"/>
          <p:cNvSpPr>
            <a:spLocks noGrp="1" noChangeArrowheads="1"/>
          </p:cNvSpPr>
          <p:nvPr>
            <p:ph type="dt" sz="half" idx="10"/>
          </p:nvPr>
        </p:nvSpPr>
        <p:spPr>
          <a:ln/>
        </p:spPr>
        <p:txBody>
          <a:bodyPr/>
          <a:lstStyle>
            <a:lvl1pPr>
              <a:defRPr/>
            </a:lvl1pPr>
          </a:lstStyle>
          <a:p>
            <a:pPr>
              <a:defRPr/>
            </a:pPr>
            <a:r>
              <a:rPr lang="de-DE" altLang="de-DE"/>
              <a:t>|  </a:t>
            </a:r>
            <a:fld id="{C6788AD7-6DD3-4594-8109-7F5DCB7F4F7B}" type="datetime4">
              <a:rPr lang="de-DE" altLang="de-DE"/>
              <a:pPr>
                <a:defRPr/>
              </a:pPr>
              <a:t>29. September 2016</a:t>
            </a:fld>
            <a:r>
              <a:rPr lang="de-DE" altLang="de-DE"/>
              <a:t>  |  </a:t>
            </a:r>
            <a:r>
              <a:rPr lang="de-DE" altLang="de-DE">
                <a:solidFill>
                  <a:schemeClr val="accent1"/>
                </a:solidFill>
              </a:rPr>
              <a:t>Name des Präsentators</a:t>
            </a:r>
          </a:p>
        </p:txBody>
      </p:sp>
      <p:sp>
        <p:nvSpPr>
          <p:cNvPr id="4" name="Rectangle 4"/>
          <p:cNvSpPr>
            <a:spLocks noGrp="1" noChangeArrowheads="1"/>
          </p:cNvSpPr>
          <p:nvPr>
            <p:ph type="sldNum" sz="quarter" idx="11"/>
          </p:nvPr>
        </p:nvSpPr>
        <p:spPr>
          <a:ln/>
        </p:spPr>
        <p:txBody>
          <a:bodyPr/>
          <a:lstStyle>
            <a:lvl1pPr>
              <a:defRPr/>
            </a:lvl1pPr>
          </a:lstStyle>
          <a:p>
            <a:pPr>
              <a:defRPr/>
            </a:pPr>
            <a:fld id="{FAD17311-4B62-461F-93A8-FA496E0E59C4}" type="slidenum">
              <a:rPr lang="de-DE" altLang="de-DE"/>
              <a:pPr>
                <a:defRPr/>
              </a:pPr>
              <a:t>‹#›</a:t>
            </a:fld>
            <a:endParaRPr lang="de-DE" altLang="de-DE"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r>
              <a:rPr lang="de-DE" altLang="de-DE"/>
              <a:t>|  </a:t>
            </a:r>
            <a:fld id="{D28A86CD-137C-4DA0-A76F-1BDCC2A3E519}" type="datetime4">
              <a:rPr lang="de-DE" altLang="de-DE"/>
              <a:pPr>
                <a:defRPr/>
              </a:pPr>
              <a:t>29. September 2016</a:t>
            </a:fld>
            <a:r>
              <a:rPr lang="de-DE" altLang="de-DE"/>
              <a:t>  |  </a:t>
            </a:r>
            <a:r>
              <a:rPr lang="de-DE" altLang="de-DE">
                <a:solidFill>
                  <a:schemeClr val="accent1"/>
                </a:solidFill>
              </a:rPr>
              <a:t>Name des Präsentators</a:t>
            </a:r>
          </a:p>
        </p:txBody>
      </p:sp>
      <p:sp>
        <p:nvSpPr>
          <p:cNvPr id="3" name="Rectangle 4"/>
          <p:cNvSpPr>
            <a:spLocks noGrp="1" noChangeArrowheads="1"/>
          </p:cNvSpPr>
          <p:nvPr>
            <p:ph type="sldNum" sz="quarter" idx="11"/>
          </p:nvPr>
        </p:nvSpPr>
        <p:spPr>
          <a:ln/>
        </p:spPr>
        <p:txBody>
          <a:bodyPr/>
          <a:lstStyle>
            <a:lvl1pPr>
              <a:defRPr/>
            </a:lvl1pPr>
          </a:lstStyle>
          <a:p>
            <a:pPr>
              <a:defRPr/>
            </a:pPr>
            <a:fld id="{3928214C-9B4B-4D21-89F7-0B8951F2BA11}" type="slidenum">
              <a:rPr lang="de-DE" altLang="de-DE"/>
              <a:pPr>
                <a:defRPr/>
              </a:pPr>
              <a:t>‹#›</a:t>
            </a:fld>
            <a:endParaRPr lang="de-DE" alt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r>
              <a:rPr lang="de-DE" altLang="de-DE"/>
              <a:t>|  </a:t>
            </a:r>
            <a:fld id="{B9994DFD-9375-4901-896A-DFC6FEC8EF86}" type="datetime4">
              <a:rPr lang="de-DE" altLang="de-DE"/>
              <a:pPr>
                <a:defRPr/>
              </a:pPr>
              <a:t>29. September 2016</a:t>
            </a:fld>
            <a:r>
              <a:rPr lang="de-DE" altLang="de-DE"/>
              <a:t>  |  </a:t>
            </a:r>
            <a:r>
              <a:rPr lang="de-DE" altLang="de-DE">
                <a:solidFill>
                  <a:schemeClr val="accent1"/>
                </a:solidFill>
              </a:rPr>
              <a:t>Name Vortragender</a:t>
            </a:r>
          </a:p>
        </p:txBody>
      </p:sp>
      <p:sp>
        <p:nvSpPr>
          <p:cNvPr id="5" name="Rectangle 6"/>
          <p:cNvSpPr>
            <a:spLocks noGrp="1" noChangeArrowheads="1"/>
          </p:cNvSpPr>
          <p:nvPr>
            <p:ph type="sldNum" sz="quarter" idx="11"/>
          </p:nvPr>
        </p:nvSpPr>
        <p:spPr>
          <a:ln/>
        </p:spPr>
        <p:txBody>
          <a:bodyPr/>
          <a:lstStyle>
            <a:lvl1pPr>
              <a:defRPr/>
            </a:lvl1pPr>
          </a:lstStyle>
          <a:p>
            <a:pPr>
              <a:defRPr/>
            </a:pPr>
            <a:fld id="{0FB7678C-8B7A-4A1F-B9F5-97C8AC7456B0}" type="slidenum">
              <a:rPr lang="de-DE" altLang="de-DE"/>
              <a:pPr>
                <a:defRPr/>
              </a:pPr>
              <a:t>‹#›</a:t>
            </a:fld>
            <a:endParaRPr lang="de-DE" altLang="de-DE"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dt" sz="half" idx="10"/>
          </p:nvPr>
        </p:nvSpPr>
        <p:spPr>
          <a:ln/>
        </p:spPr>
        <p:txBody>
          <a:bodyPr/>
          <a:lstStyle>
            <a:lvl1pPr>
              <a:defRPr/>
            </a:lvl1pPr>
          </a:lstStyle>
          <a:p>
            <a:pPr>
              <a:defRPr/>
            </a:pPr>
            <a:r>
              <a:rPr lang="de-DE" altLang="de-DE"/>
              <a:t>|  </a:t>
            </a:r>
            <a:fld id="{E670FA54-C23E-472A-938B-2A557CB263FD}" type="datetime4">
              <a:rPr lang="de-DE" altLang="de-DE"/>
              <a:pPr>
                <a:defRPr/>
              </a:pPr>
              <a:t>29. September 2016</a:t>
            </a:fld>
            <a:r>
              <a:rPr lang="de-DE" altLang="de-DE"/>
              <a:t>  |  </a:t>
            </a:r>
            <a:r>
              <a:rPr lang="de-DE" altLang="de-DE">
                <a:solidFill>
                  <a:schemeClr val="accent1"/>
                </a:solidFill>
              </a:rPr>
              <a:t>Name des Präsentators</a:t>
            </a:r>
          </a:p>
        </p:txBody>
      </p:sp>
      <p:sp>
        <p:nvSpPr>
          <p:cNvPr id="6" name="Rectangle 4"/>
          <p:cNvSpPr>
            <a:spLocks noGrp="1" noChangeArrowheads="1"/>
          </p:cNvSpPr>
          <p:nvPr>
            <p:ph type="sldNum" sz="quarter" idx="11"/>
          </p:nvPr>
        </p:nvSpPr>
        <p:spPr>
          <a:ln/>
        </p:spPr>
        <p:txBody>
          <a:bodyPr/>
          <a:lstStyle>
            <a:lvl1pPr>
              <a:defRPr/>
            </a:lvl1pPr>
          </a:lstStyle>
          <a:p>
            <a:pPr>
              <a:defRPr/>
            </a:pPr>
            <a:fld id="{68A4F260-22CB-4CC3-BCEC-3662CD2E3E6E}" type="slidenum">
              <a:rPr lang="de-DE" altLang="de-DE"/>
              <a:pPr>
                <a:defRPr/>
              </a:pPr>
              <a:t>‹#›</a:t>
            </a:fld>
            <a:endParaRPr lang="de-DE" altLang="de-D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dt" sz="half" idx="10"/>
          </p:nvPr>
        </p:nvSpPr>
        <p:spPr>
          <a:ln/>
        </p:spPr>
        <p:txBody>
          <a:bodyPr/>
          <a:lstStyle>
            <a:lvl1pPr>
              <a:defRPr/>
            </a:lvl1pPr>
          </a:lstStyle>
          <a:p>
            <a:pPr>
              <a:defRPr/>
            </a:pPr>
            <a:r>
              <a:rPr lang="de-DE" altLang="de-DE"/>
              <a:t>|  </a:t>
            </a:r>
            <a:fld id="{213CC903-DE28-4D3E-8344-DED8E3671F1D}" type="datetime4">
              <a:rPr lang="de-DE" altLang="de-DE"/>
              <a:pPr>
                <a:defRPr/>
              </a:pPr>
              <a:t>29. September 2016</a:t>
            </a:fld>
            <a:r>
              <a:rPr lang="de-DE" altLang="de-DE"/>
              <a:t>  |  </a:t>
            </a:r>
            <a:r>
              <a:rPr lang="de-DE" altLang="de-DE">
                <a:solidFill>
                  <a:schemeClr val="accent1"/>
                </a:solidFill>
              </a:rPr>
              <a:t>Name des Präsentators</a:t>
            </a:r>
          </a:p>
        </p:txBody>
      </p:sp>
      <p:sp>
        <p:nvSpPr>
          <p:cNvPr id="6" name="Rectangle 4"/>
          <p:cNvSpPr>
            <a:spLocks noGrp="1" noChangeArrowheads="1"/>
          </p:cNvSpPr>
          <p:nvPr>
            <p:ph type="sldNum" sz="quarter" idx="11"/>
          </p:nvPr>
        </p:nvSpPr>
        <p:spPr>
          <a:ln/>
        </p:spPr>
        <p:txBody>
          <a:bodyPr/>
          <a:lstStyle>
            <a:lvl1pPr>
              <a:defRPr/>
            </a:lvl1pPr>
          </a:lstStyle>
          <a:p>
            <a:pPr>
              <a:defRPr/>
            </a:pPr>
            <a:fld id="{65B31C38-7205-43BB-B20F-B8556D539F26}" type="slidenum">
              <a:rPr lang="de-DE" altLang="de-DE"/>
              <a:pPr>
                <a:defRPr/>
              </a:pPr>
              <a:t>‹#›</a:t>
            </a:fld>
            <a:endParaRPr lang="de-DE" alt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dt" sz="half" idx="10"/>
          </p:nvPr>
        </p:nvSpPr>
        <p:spPr>
          <a:ln/>
        </p:spPr>
        <p:txBody>
          <a:bodyPr/>
          <a:lstStyle>
            <a:lvl1pPr>
              <a:defRPr/>
            </a:lvl1pPr>
          </a:lstStyle>
          <a:p>
            <a:pPr>
              <a:defRPr/>
            </a:pPr>
            <a:r>
              <a:rPr lang="de-DE" altLang="de-DE"/>
              <a:t>|  </a:t>
            </a:r>
            <a:fld id="{3009451C-DC30-459F-9D8F-D4EB68B8282E}" type="datetime4">
              <a:rPr lang="de-DE" altLang="de-DE"/>
              <a:pPr>
                <a:defRPr/>
              </a:pPr>
              <a:t>29. September 2016</a:t>
            </a:fld>
            <a:r>
              <a:rPr lang="de-DE" altLang="de-DE"/>
              <a:t>  |  </a:t>
            </a:r>
            <a:r>
              <a:rPr lang="de-DE" altLang="de-DE">
                <a:solidFill>
                  <a:schemeClr val="accent1"/>
                </a:solidFill>
              </a:rPr>
              <a:t>Name des Präsentators</a:t>
            </a:r>
          </a:p>
        </p:txBody>
      </p:sp>
      <p:sp>
        <p:nvSpPr>
          <p:cNvPr id="5" name="Rectangle 4"/>
          <p:cNvSpPr>
            <a:spLocks noGrp="1" noChangeArrowheads="1"/>
          </p:cNvSpPr>
          <p:nvPr>
            <p:ph type="sldNum" sz="quarter" idx="11"/>
          </p:nvPr>
        </p:nvSpPr>
        <p:spPr>
          <a:ln/>
        </p:spPr>
        <p:txBody>
          <a:bodyPr/>
          <a:lstStyle>
            <a:lvl1pPr>
              <a:defRPr/>
            </a:lvl1pPr>
          </a:lstStyle>
          <a:p>
            <a:pPr>
              <a:defRPr/>
            </a:pPr>
            <a:fld id="{D08196CB-01C4-4AE8-A6A6-CE14395B3948}" type="slidenum">
              <a:rPr lang="de-DE" altLang="de-DE"/>
              <a:pPr>
                <a:defRPr/>
              </a:pPr>
              <a:t>‹#›</a:t>
            </a:fld>
            <a:endParaRPr lang="de-DE" altLang="de-DE"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38925" y="438150"/>
            <a:ext cx="2066925" cy="57912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38150" y="438150"/>
            <a:ext cx="6048375" cy="579120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dt" sz="half" idx="10"/>
          </p:nvPr>
        </p:nvSpPr>
        <p:spPr>
          <a:ln/>
        </p:spPr>
        <p:txBody>
          <a:bodyPr/>
          <a:lstStyle>
            <a:lvl1pPr>
              <a:defRPr/>
            </a:lvl1pPr>
          </a:lstStyle>
          <a:p>
            <a:pPr>
              <a:defRPr/>
            </a:pPr>
            <a:r>
              <a:rPr lang="de-DE" altLang="de-DE"/>
              <a:t>|  </a:t>
            </a:r>
            <a:fld id="{E6E3AD62-1F8B-4C78-9656-4E1EB861BE66}" type="datetime4">
              <a:rPr lang="de-DE" altLang="de-DE"/>
              <a:pPr>
                <a:defRPr/>
              </a:pPr>
              <a:t>29. September 2016</a:t>
            </a:fld>
            <a:r>
              <a:rPr lang="de-DE" altLang="de-DE"/>
              <a:t>  |  </a:t>
            </a:r>
            <a:r>
              <a:rPr lang="de-DE" altLang="de-DE">
                <a:solidFill>
                  <a:schemeClr val="accent1"/>
                </a:solidFill>
              </a:rPr>
              <a:t>Name des Präsentators</a:t>
            </a:r>
          </a:p>
        </p:txBody>
      </p:sp>
      <p:sp>
        <p:nvSpPr>
          <p:cNvPr id="5" name="Rectangle 4"/>
          <p:cNvSpPr>
            <a:spLocks noGrp="1" noChangeArrowheads="1"/>
          </p:cNvSpPr>
          <p:nvPr>
            <p:ph type="sldNum" sz="quarter" idx="11"/>
          </p:nvPr>
        </p:nvSpPr>
        <p:spPr>
          <a:ln/>
        </p:spPr>
        <p:txBody>
          <a:bodyPr/>
          <a:lstStyle>
            <a:lvl1pPr>
              <a:defRPr/>
            </a:lvl1pPr>
          </a:lstStyle>
          <a:p>
            <a:pPr>
              <a:defRPr/>
            </a:pPr>
            <a:fld id="{DB84709B-D1FF-4F7C-8895-99D2F5CEE7C7}" type="slidenum">
              <a:rPr lang="de-DE" altLang="de-DE"/>
              <a:pPr>
                <a:defRPr/>
              </a:pPr>
              <a:t>‹#›</a:t>
            </a:fld>
            <a:endParaRPr lang="de-DE" altLang="de-D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r>
              <a:rPr lang="de-DE" altLang="de-DE"/>
              <a:t>|  </a:t>
            </a:r>
            <a:fld id="{EE9A264B-0CDD-4766-B4F4-B1675EED05D3}" type="datetime4">
              <a:rPr lang="de-DE" altLang="de-DE"/>
              <a:pPr>
                <a:defRPr/>
              </a:pPr>
              <a:t>29. September 2016</a:t>
            </a:fld>
            <a:r>
              <a:rPr lang="de-DE" altLang="de-DE"/>
              <a:t>  |  </a:t>
            </a:r>
            <a:r>
              <a:rPr lang="de-DE" altLang="de-DE">
                <a:solidFill>
                  <a:schemeClr val="accent1"/>
                </a:solidFill>
              </a:rPr>
              <a:t>Name Vortragender</a:t>
            </a:r>
          </a:p>
        </p:txBody>
      </p:sp>
      <p:sp>
        <p:nvSpPr>
          <p:cNvPr id="5" name="Rectangle 6"/>
          <p:cNvSpPr>
            <a:spLocks noGrp="1" noChangeArrowheads="1"/>
          </p:cNvSpPr>
          <p:nvPr>
            <p:ph type="sldNum" sz="quarter" idx="11"/>
          </p:nvPr>
        </p:nvSpPr>
        <p:spPr>
          <a:ln/>
        </p:spPr>
        <p:txBody>
          <a:bodyPr/>
          <a:lstStyle>
            <a:lvl1pPr>
              <a:defRPr/>
            </a:lvl1pPr>
          </a:lstStyle>
          <a:p>
            <a:pPr>
              <a:defRPr/>
            </a:pPr>
            <a:fld id="{7CDC2A09-0953-49DA-A1D0-FBCA8F4A8B5C}" type="slidenum">
              <a:rPr lang="de-DE" altLang="de-DE"/>
              <a:pPr>
                <a:defRPr/>
              </a:pPr>
              <a:t>‹#›</a:t>
            </a:fld>
            <a:endParaRPr lang="de-DE" alt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38150" y="2381250"/>
            <a:ext cx="4057650" cy="384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2381250"/>
            <a:ext cx="4057650" cy="3848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r>
              <a:rPr lang="de-DE" altLang="de-DE"/>
              <a:t>|  </a:t>
            </a:r>
            <a:fld id="{CE4EDB9D-2F92-4979-8D40-7DA6D211033B}" type="datetime4">
              <a:rPr lang="de-DE" altLang="de-DE"/>
              <a:pPr>
                <a:defRPr/>
              </a:pPr>
              <a:t>29. September 2016</a:t>
            </a:fld>
            <a:r>
              <a:rPr lang="de-DE" altLang="de-DE"/>
              <a:t>  |  </a:t>
            </a:r>
            <a:r>
              <a:rPr lang="de-DE" altLang="de-DE">
                <a:solidFill>
                  <a:schemeClr val="accent1"/>
                </a:solidFill>
              </a:rPr>
              <a:t>Name Vortragender</a:t>
            </a:r>
          </a:p>
        </p:txBody>
      </p:sp>
      <p:sp>
        <p:nvSpPr>
          <p:cNvPr id="6" name="Rectangle 6"/>
          <p:cNvSpPr>
            <a:spLocks noGrp="1" noChangeArrowheads="1"/>
          </p:cNvSpPr>
          <p:nvPr>
            <p:ph type="sldNum" sz="quarter" idx="11"/>
          </p:nvPr>
        </p:nvSpPr>
        <p:spPr>
          <a:ln/>
        </p:spPr>
        <p:txBody>
          <a:bodyPr/>
          <a:lstStyle>
            <a:lvl1pPr>
              <a:defRPr/>
            </a:lvl1pPr>
          </a:lstStyle>
          <a:p>
            <a:pPr>
              <a:defRPr/>
            </a:pPr>
            <a:fld id="{60750726-D22A-4DD3-BF30-5745028ACEB6}" type="slidenum">
              <a:rPr lang="de-DE" altLang="de-DE"/>
              <a:pPr>
                <a:defRPr/>
              </a:pPr>
              <a:t>‹#›</a:t>
            </a:fld>
            <a:endParaRPr lang="de-DE" alt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r>
              <a:rPr lang="de-DE" altLang="de-DE"/>
              <a:t>|  </a:t>
            </a:r>
            <a:fld id="{394F7D8A-51ED-44C2-AD07-2C57207C6B24}" type="datetime4">
              <a:rPr lang="de-DE" altLang="de-DE"/>
              <a:pPr>
                <a:defRPr/>
              </a:pPr>
              <a:t>29. September 2016</a:t>
            </a:fld>
            <a:r>
              <a:rPr lang="de-DE" altLang="de-DE"/>
              <a:t>  |  </a:t>
            </a:r>
            <a:r>
              <a:rPr lang="de-DE" altLang="de-DE">
                <a:solidFill>
                  <a:schemeClr val="accent1"/>
                </a:solidFill>
              </a:rPr>
              <a:t>Name Vortragender</a:t>
            </a:r>
          </a:p>
        </p:txBody>
      </p:sp>
      <p:sp>
        <p:nvSpPr>
          <p:cNvPr id="8" name="Rectangle 6"/>
          <p:cNvSpPr>
            <a:spLocks noGrp="1" noChangeArrowheads="1"/>
          </p:cNvSpPr>
          <p:nvPr>
            <p:ph type="sldNum" sz="quarter" idx="11"/>
          </p:nvPr>
        </p:nvSpPr>
        <p:spPr>
          <a:ln/>
        </p:spPr>
        <p:txBody>
          <a:bodyPr/>
          <a:lstStyle>
            <a:lvl1pPr>
              <a:defRPr/>
            </a:lvl1pPr>
          </a:lstStyle>
          <a:p>
            <a:pPr>
              <a:defRPr/>
            </a:pPr>
            <a:fld id="{9CAFCAE8-0AAB-4C6B-9903-84D9AC960A4F}" type="slidenum">
              <a:rPr lang="de-DE" altLang="de-DE"/>
              <a:pPr>
                <a:defRPr/>
              </a:pPr>
              <a:t>‹#›</a:t>
            </a:fld>
            <a:endParaRPr lang="de-DE" alt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r>
              <a:rPr lang="de-DE" altLang="de-DE"/>
              <a:t>|  </a:t>
            </a:r>
            <a:fld id="{086DD16C-3A54-4F5D-8DED-D196A7BC2983}" type="datetime4">
              <a:rPr lang="de-DE" altLang="de-DE"/>
              <a:pPr>
                <a:defRPr/>
              </a:pPr>
              <a:t>29. September 2016</a:t>
            </a:fld>
            <a:r>
              <a:rPr lang="de-DE" altLang="de-DE"/>
              <a:t>  |  </a:t>
            </a:r>
            <a:r>
              <a:rPr lang="de-DE" altLang="de-DE">
                <a:solidFill>
                  <a:schemeClr val="accent1"/>
                </a:solidFill>
              </a:rPr>
              <a:t>Name Vortragender</a:t>
            </a:r>
          </a:p>
        </p:txBody>
      </p:sp>
      <p:sp>
        <p:nvSpPr>
          <p:cNvPr id="4" name="Rectangle 6"/>
          <p:cNvSpPr>
            <a:spLocks noGrp="1" noChangeArrowheads="1"/>
          </p:cNvSpPr>
          <p:nvPr>
            <p:ph type="sldNum" sz="quarter" idx="11"/>
          </p:nvPr>
        </p:nvSpPr>
        <p:spPr>
          <a:ln/>
        </p:spPr>
        <p:txBody>
          <a:bodyPr/>
          <a:lstStyle>
            <a:lvl1pPr>
              <a:defRPr/>
            </a:lvl1pPr>
          </a:lstStyle>
          <a:p>
            <a:pPr>
              <a:defRPr/>
            </a:pPr>
            <a:fld id="{F4C4E4DC-F111-4912-A39F-1F82EECA9DE9}" type="slidenum">
              <a:rPr lang="de-DE" altLang="de-DE"/>
              <a:pPr>
                <a:defRPr/>
              </a:pPr>
              <a:t>‹#›</a:t>
            </a:fld>
            <a:endParaRPr lang="de-DE" alt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de-DE" altLang="de-DE"/>
              <a:t>|  </a:t>
            </a:r>
            <a:fld id="{CCB787C9-BD82-4D65-B3B7-4A6ADF4C706E}" type="datetime4">
              <a:rPr lang="de-DE" altLang="de-DE"/>
              <a:pPr>
                <a:defRPr/>
              </a:pPr>
              <a:t>29. September 2016</a:t>
            </a:fld>
            <a:r>
              <a:rPr lang="de-DE" altLang="de-DE"/>
              <a:t>  |  </a:t>
            </a:r>
            <a:r>
              <a:rPr lang="de-DE" altLang="de-DE">
                <a:solidFill>
                  <a:schemeClr val="accent1"/>
                </a:solidFill>
              </a:rPr>
              <a:t>Name Vortragender</a:t>
            </a:r>
          </a:p>
        </p:txBody>
      </p:sp>
      <p:sp>
        <p:nvSpPr>
          <p:cNvPr id="3" name="Rectangle 6"/>
          <p:cNvSpPr>
            <a:spLocks noGrp="1" noChangeArrowheads="1"/>
          </p:cNvSpPr>
          <p:nvPr>
            <p:ph type="sldNum" sz="quarter" idx="11"/>
          </p:nvPr>
        </p:nvSpPr>
        <p:spPr>
          <a:ln/>
        </p:spPr>
        <p:txBody>
          <a:bodyPr/>
          <a:lstStyle>
            <a:lvl1pPr>
              <a:defRPr/>
            </a:lvl1pPr>
          </a:lstStyle>
          <a:p>
            <a:pPr>
              <a:defRPr/>
            </a:pPr>
            <a:fld id="{AEA35923-CA9C-42AB-BC3C-15E6B9951861}" type="slidenum">
              <a:rPr lang="de-DE" altLang="de-DE"/>
              <a:pPr>
                <a:defRPr/>
              </a:pPr>
              <a:t>‹#›</a:t>
            </a:fld>
            <a:endParaRPr lang="de-DE" alt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r>
              <a:rPr lang="de-DE" altLang="de-DE"/>
              <a:t>|  </a:t>
            </a:r>
            <a:fld id="{86708930-D512-43F1-BA07-7F92088CE3DF}" type="datetime4">
              <a:rPr lang="de-DE" altLang="de-DE"/>
              <a:pPr>
                <a:defRPr/>
              </a:pPr>
              <a:t>29. September 2016</a:t>
            </a:fld>
            <a:r>
              <a:rPr lang="de-DE" altLang="de-DE"/>
              <a:t>  |  </a:t>
            </a:r>
            <a:r>
              <a:rPr lang="de-DE" altLang="de-DE">
                <a:solidFill>
                  <a:schemeClr val="accent1"/>
                </a:solidFill>
              </a:rPr>
              <a:t>Name Vortragender</a:t>
            </a:r>
          </a:p>
        </p:txBody>
      </p:sp>
      <p:sp>
        <p:nvSpPr>
          <p:cNvPr id="6" name="Rectangle 6"/>
          <p:cNvSpPr>
            <a:spLocks noGrp="1" noChangeArrowheads="1"/>
          </p:cNvSpPr>
          <p:nvPr>
            <p:ph type="sldNum" sz="quarter" idx="11"/>
          </p:nvPr>
        </p:nvSpPr>
        <p:spPr>
          <a:ln/>
        </p:spPr>
        <p:txBody>
          <a:bodyPr/>
          <a:lstStyle>
            <a:lvl1pPr>
              <a:defRPr/>
            </a:lvl1pPr>
          </a:lstStyle>
          <a:p>
            <a:pPr>
              <a:defRPr/>
            </a:pPr>
            <a:fld id="{8736ABDD-2C25-406C-B630-394E8DB44349}" type="slidenum">
              <a:rPr lang="de-DE" altLang="de-DE"/>
              <a:pPr>
                <a:defRPr/>
              </a:pPr>
              <a:t>‹#›</a:t>
            </a:fld>
            <a:endParaRPr lang="de-DE" altLang="de-D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r>
              <a:rPr lang="de-DE" altLang="de-DE"/>
              <a:t>|  </a:t>
            </a:r>
            <a:fld id="{F358EED8-9954-47F8-97E4-A13CF8A9036F}" type="datetime4">
              <a:rPr lang="de-DE" altLang="de-DE"/>
              <a:pPr>
                <a:defRPr/>
              </a:pPr>
              <a:t>29. September 2016</a:t>
            </a:fld>
            <a:r>
              <a:rPr lang="de-DE" altLang="de-DE"/>
              <a:t>  |  </a:t>
            </a:r>
            <a:r>
              <a:rPr lang="de-DE" altLang="de-DE">
                <a:solidFill>
                  <a:schemeClr val="accent1"/>
                </a:solidFill>
              </a:rPr>
              <a:t>Name Vortragender</a:t>
            </a:r>
          </a:p>
        </p:txBody>
      </p:sp>
      <p:sp>
        <p:nvSpPr>
          <p:cNvPr id="6" name="Rectangle 6"/>
          <p:cNvSpPr>
            <a:spLocks noGrp="1" noChangeArrowheads="1"/>
          </p:cNvSpPr>
          <p:nvPr>
            <p:ph type="sldNum" sz="quarter" idx="11"/>
          </p:nvPr>
        </p:nvSpPr>
        <p:spPr>
          <a:ln/>
        </p:spPr>
        <p:txBody>
          <a:bodyPr/>
          <a:lstStyle>
            <a:lvl1pPr>
              <a:defRPr/>
            </a:lvl1pPr>
          </a:lstStyle>
          <a:p>
            <a:pPr>
              <a:defRPr/>
            </a:pPr>
            <a:fld id="{A259A286-41A5-40CF-B897-B3BC78EAF9A6}" type="slidenum">
              <a:rPr lang="de-DE" altLang="de-DE"/>
              <a:pPr>
                <a:defRPr/>
              </a:pPr>
              <a:t>‹#›</a:t>
            </a:fld>
            <a:endParaRPr lang="de-DE" alt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6.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38150" y="438150"/>
            <a:ext cx="6654800" cy="11906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de-DE" altLang="de-DE" smtClean="0"/>
              <a:t>Mastertitelformat bearbeiten</a:t>
            </a:r>
          </a:p>
        </p:txBody>
      </p:sp>
      <p:sp>
        <p:nvSpPr>
          <p:cNvPr id="1028" name="Rectangle 4"/>
          <p:cNvSpPr>
            <a:spLocks noGrp="1" noChangeArrowheads="1"/>
          </p:cNvSpPr>
          <p:nvPr>
            <p:ph type="dt" sz="half" idx="2"/>
          </p:nvPr>
        </p:nvSpPr>
        <p:spPr bwMode="auto">
          <a:xfrm>
            <a:off x="684213" y="6229350"/>
            <a:ext cx="4537075" cy="628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l">
              <a:defRPr sz="1200">
                <a:solidFill>
                  <a:srgbClr val="828480"/>
                </a:solidFill>
                <a:ea typeface="ＭＳ Ｐゴシック" pitchFamily="1" charset="-128"/>
              </a:defRPr>
            </a:lvl1pPr>
          </a:lstStyle>
          <a:p>
            <a:pPr>
              <a:defRPr/>
            </a:pPr>
            <a:r>
              <a:rPr lang="de-DE" altLang="de-DE"/>
              <a:t>|  </a:t>
            </a:r>
            <a:fld id="{52ACC442-8F94-43CC-A911-136ED198531F}" type="datetime4">
              <a:rPr lang="de-DE" altLang="de-DE"/>
              <a:pPr>
                <a:defRPr/>
              </a:pPr>
              <a:t>29. September 2016</a:t>
            </a:fld>
            <a:r>
              <a:rPr lang="de-DE" altLang="de-DE"/>
              <a:t>  |  </a:t>
            </a:r>
            <a:r>
              <a:rPr lang="de-DE" altLang="de-DE">
                <a:solidFill>
                  <a:schemeClr val="accent1"/>
                </a:solidFill>
              </a:rPr>
              <a:t>Name Vortragender</a:t>
            </a:r>
          </a:p>
        </p:txBody>
      </p:sp>
      <p:sp>
        <p:nvSpPr>
          <p:cNvPr id="1030" name="Rectangle 6"/>
          <p:cNvSpPr>
            <a:spLocks noGrp="1" noChangeArrowheads="1"/>
          </p:cNvSpPr>
          <p:nvPr>
            <p:ph type="sldNum" sz="quarter" idx="4"/>
          </p:nvPr>
        </p:nvSpPr>
        <p:spPr bwMode="auto">
          <a:xfrm>
            <a:off x="0" y="6229350"/>
            <a:ext cx="611188" cy="628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r">
              <a:defRPr sz="1200">
                <a:solidFill>
                  <a:srgbClr val="828480"/>
                </a:solidFill>
                <a:ea typeface="ＭＳ Ｐゴシック" pitchFamily="1" charset="-128"/>
              </a:defRPr>
            </a:lvl1pPr>
          </a:lstStyle>
          <a:p>
            <a:pPr>
              <a:defRPr/>
            </a:pPr>
            <a:fld id="{CC58497C-F773-4220-B135-F104C545ABED}" type="slidenum">
              <a:rPr lang="de-DE" altLang="de-DE"/>
              <a:pPr>
                <a:defRPr/>
              </a:pPr>
              <a:t>‹#›</a:t>
            </a:fld>
            <a:endParaRPr lang="de-DE" altLang="de-DE" dirty="0"/>
          </a:p>
        </p:txBody>
      </p:sp>
      <p:sp>
        <p:nvSpPr>
          <p:cNvPr id="1029" name="Rectangle 11"/>
          <p:cNvSpPr>
            <a:spLocks noGrp="1" noChangeArrowheads="1"/>
          </p:cNvSpPr>
          <p:nvPr>
            <p:ph type="body" idx="1"/>
          </p:nvPr>
        </p:nvSpPr>
        <p:spPr bwMode="auto">
          <a:xfrm>
            <a:off x="438150" y="2381250"/>
            <a:ext cx="8267700" cy="38481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Tree>
  </p:cSld>
  <p:clrMap bg1="lt1" tx1="dk1" bg2="lt2" tx2="dk2" accent1="accent1" accent2="accent2" accent3="accent3" accent4="accent4" accent5="accent5" accent6="accent6" hlink="hlink" folHlink="folHlink"/>
  <p:sldLayoutIdLst>
    <p:sldLayoutId id="2147484648" r:id="rId1"/>
    <p:sldLayoutId id="2147484627" r:id="rId2"/>
    <p:sldLayoutId id="2147484628" r:id="rId3"/>
    <p:sldLayoutId id="2147484629" r:id="rId4"/>
    <p:sldLayoutId id="2147484630" r:id="rId5"/>
    <p:sldLayoutId id="2147484631" r:id="rId6"/>
    <p:sldLayoutId id="2147484632" r:id="rId7"/>
    <p:sldLayoutId id="2147484633" r:id="rId8"/>
    <p:sldLayoutId id="2147484634" r:id="rId9"/>
    <p:sldLayoutId id="2147484635" r:id="rId10"/>
    <p:sldLayoutId id="2147484636" r:id="rId11"/>
    <p:sldLayoutId id="2147484649" r:id="rId12"/>
  </p:sldLayoutIdLst>
  <p:hf hdr="0" ftr="0"/>
  <p:txStyles>
    <p:titleStyle>
      <a:lvl1pPr algn="l" rtl="0" eaLnBrk="0" fontAlgn="base" hangingPunct="0">
        <a:spcBef>
          <a:spcPct val="0"/>
        </a:spcBef>
        <a:spcAft>
          <a:spcPct val="0"/>
        </a:spcAft>
        <a:defRPr sz="2600">
          <a:solidFill>
            <a:schemeClr val="tx2"/>
          </a:solidFill>
          <a:latin typeface="+mj-lt"/>
          <a:ea typeface="+mj-ea"/>
          <a:cs typeface="+mj-cs"/>
        </a:defRPr>
      </a:lvl1pPr>
      <a:lvl2pPr algn="l" rtl="0" eaLnBrk="0" fontAlgn="base" hangingPunct="0">
        <a:spcBef>
          <a:spcPct val="0"/>
        </a:spcBef>
        <a:spcAft>
          <a:spcPct val="0"/>
        </a:spcAft>
        <a:defRPr sz="2600">
          <a:solidFill>
            <a:schemeClr val="tx2"/>
          </a:solidFill>
          <a:latin typeface="Arial" charset="0"/>
          <a:ea typeface="ＭＳ Ｐゴシック" pitchFamily="1" charset="-128"/>
        </a:defRPr>
      </a:lvl2pPr>
      <a:lvl3pPr algn="l" rtl="0" eaLnBrk="0" fontAlgn="base" hangingPunct="0">
        <a:spcBef>
          <a:spcPct val="0"/>
        </a:spcBef>
        <a:spcAft>
          <a:spcPct val="0"/>
        </a:spcAft>
        <a:defRPr sz="2600">
          <a:solidFill>
            <a:schemeClr val="tx2"/>
          </a:solidFill>
          <a:latin typeface="Arial" charset="0"/>
          <a:ea typeface="ＭＳ Ｐゴシック" pitchFamily="1" charset="-128"/>
        </a:defRPr>
      </a:lvl3pPr>
      <a:lvl4pPr algn="l" rtl="0" eaLnBrk="0" fontAlgn="base" hangingPunct="0">
        <a:spcBef>
          <a:spcPct val="0"/>
        </a:spcBef>
        <a:spcAft>
          <a:spcPct val="0"/>
        </a:spcAft>
        <a:defRPr sz="2600">
          <a:solidFill>
            <a:schemeClr val="tx2"/>
          </a:solidFill>
          <a:latin typeface="Arial" charset="0"/>
          <a:ea typeface="ＭＳ Ｐゴシック" pitchFamily="1" charset="-128"/>
        </a:defRPr>
      </a:lvl4pPr>
      <a:lvl5pPr algn="l" rtl="0" eaLnBrk="0" fontAlgn="base" hangingPunct="0">
        <a:spcBef>
          <a:spcPct val="0"/>
        </a:spcBef>
        <a:spcAft>
          <a:spcPct val="0"/>
        </a:spcAft>
        <a:defRPr sz="2600">
          <a:solidFill>
            <a:schemeClr val="tx2"/>
          </a:solidFill>
          <a:latin typeface="Arial" charset="0"/>
          <a:ea typeface="ＭＳ Ｐゴシック" pitchFamily="1" charset="-128"/>
        </a:defRPr>
      </a:lvl5pPr>
      <a:lvl6pPr marL="457200" algn="l" rtl="0" fontAlgn="base">
        <a:spcBef>
          <a:spcPct val="0"/>
        </a:spcBef>
        <a:spcAft>
          <a:spcPct val="0"/>
        </a:spcAft>
        <a:defRPr sz="2600">
          <a:solidFill>
            <a:schemeClr val="tx2"/>
          </a:solidFill>
          <a:latin typeface="Arial" charset="0"/>
          <a:ea typeface="ＭＳ Ｐゴシック" pitchFamily="1" charset="-128"/>
        </a:defRPr>
      </a:lvl6pPr>
      <a:lvl7pPr marL="914400" algn="l" rtl="0" fontAlgn="base">
        <a:spcBef>
          <a:spcPct val="0"/>
        </a:spcBef>
        <a:spcAft>
          <a:spcPct val="0"/>
        </a:spcAft>
        <a:defRPr sz="2600">
          <a:solidFill>
            <a:schemeClr val="tx2"/>
          </a:solidFill>
          <a:latin typeface="Arial" charset="0"/>
          <a:ea typeface="ＭＳ Ｐゴシック" pitchFamily="1" charset="-128"/>
        </a:defRPr>
      </a:lvl7pPr>
      <a:lvl8pPr marL="1371600" algn="l" rtl="0" fontAlgn="base">
        <a:spcBef>
          <a:spcPct val="0"/>
        </a:spcBef>
        <a:spcAft>
          <a:spcPct val="0"/>
        </a:spcAft>
        <a:defRPr sz="2600">
          <a:solidFill>
            <a:schemeClr val="tx2"/>
          </a:solidFill>
          <a:latin typeface="Arial" charset="0"/>
          <a:ea typeface="ＭＳ Ｐゴシック" pitchFamily="1" charset="-128"/>
        </a:defRPr>
      </a:lvl8pPr>
      <a:lvl9pPr marL="1828800" algn="l" rtl="0" fontAlgn="base">
        <a:spcBef>
          <a:spcPct val="0"/>
        </a:spcBef>
        <a:spcAft>
          <a:spcPct val="0"/>
        </a:spcAft>
        <a:defRPr sz="2600">
          <a:solidFill>
            <a:schemeClr val="tx2"/>
          </a:solidFill>
          <a:latin typeface="Arial" charset="0"/>
          <a:ea typeface="ＭＳ Ｐゴシック" pitchFamily="1" charset="-128"/>
        </a:defRPr>
      </a:lvl9pPr>
    </p:titleStyle>
    <p:bodyStyle>
      <a:lvl1pPr marL="355600" indent="-3556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cs typeface="+mn-cs"/>
        </a:defRPr>
      </a:lvl1pPr>
      <a:lvl2pPr marL="901700" indent="-366713"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2pPr>
      <a:lvl3pPr marL="1435100" indent="-354013"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3pPr>
      <a:lvl4pPr marL="1970088" indent="-3556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4pPr>
      <a:lvl5pPr marL="2517775" indent="-3683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5pPr>
      <a:lvl6pPr marL="29749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6pPr>
      <a:lvl7pPr marL="34321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7pPr>
      <a:lvl8pPr marL="38893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8pPr>
      <a:lvl9pPr marL="43465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38150" y="438150"/>
            <a:ext cx="6654800" cy="11906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de-DE" altLang="de-DE" smtClean="0"/>
              <a:t>Mastertitelformat bearbeiten</a:t>
            </a:r>
          </a:p>
        </p:txBody>
      </p:sp>
      <p:sp>
        <p:nvSpPr>
          <p:cNvPr id="77827" name="Rectangle 3"/>
          <p:cNvSpPr>
            <a:spLocks noGrp="1" noChangeArrowheads="1"/>
          </p:cNvSpPr>
          <p:nvPr>
            <p:ph type="dt" sz="half" idx="2"/>
          </p:nvPr>
        </p:nvSpPr>
        <p:spPr bwMode="auto">
          <a:xfrm>
            <a:off x="684213" y="6229350"/>
            <a:ext cx="4537075" cy="628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l">
              <a:defRPr sz="1200">
                <a:solidFill>
                  <a:srgbClr val="828480"/>
                </a:solidFill>
                <a:ea typeface="ＭＳ Ｐゴシック" pitchFamily="1" charset="-128"/>
              </a:defRPr>
            </a:lvl1pPr>
          </a:lstStyle>
          <a:p>
            <a:pPr>
              <a:defRPr/>
            </a:pPr>
            <a:r>
              <a:rPr lang="de-DE" altLang="de-DE"/>
              <a:t>|  </a:t>
            </a:r>
            <a:fld id="{54E9800D-188C-4D21-8271-1C0EFE972930}" type="datetime4">
              <a:rPr lang="de-DE" altLang="de-DE"/>
              <a:pPr>
                <a:defRPr/>
              </a:pPr>
              <a:t>29. September 2016</a:t>
            </a:fld>
            <a:r>
              <a:rPr lang="de-DE" altLang="de-DE"/>
              <a:t>  |  </a:t>
            </a:r>
            <a:r>
              <a:rPr lang="de-DE" altLang="de-DE">
                <a:solidFill>
                  <a:schemeClr val="accent1"/>
                </a:solidFill>
              </a:rPr>
              <a:t>Name des Präsentators</a:t>
            </a:r>
          </a:p>
        </p:txBody>
      </p:sp>
      <p:sp>
        <p:nvSpPr>
          <p:cNvPr id="77828" name="Rectangle 4"/>
          <p:cNvSpPr>
            <a:spLocks noGrp="1" noChangeArrowheads="1"/>
          </p:cNvSpPr>
          <p:nvPr>
            <p:ph type="sldNum" sz="quarter" idx="4"/>
          </p:nvPr>
        </p:nvSpPr>
        <p:spPr bwMode="auto">
          <a:xfrm>
            <a:off x="0" y="6229350"/>
            <a:ext cx="611188" cy="6286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lvl1pPr algn="r">
              <a:defRPr sz="1200">
                <a:solidFill>
                  <a:srgbClr val="828480"/>
                </a:solidFill>
                <a:ea typeface="ＭＳ Ｐゴシック" pitchFamily="1" charset="-128"/>
              </a:defRPr>
            </a:lvl1pPr>
          </a:lstStyle>
          <a:p>
            <a:pPr>
              <a:defRPr/>
            </a:pPr>
            <a:fld id="{32E9CA99-0467-4357-BF63-5641FF756162}" type="slidenum">
              <a:rPr lang="de-DE" altLang="de-DE"/>
              <a:pPr>
                <a:defRPr/>
              </a:pPr>
              <a:t>‹#›</a:t>
            </a:fld>
            <a:endParaRPr lang="de-DE" altLang="de-DE" dirty="0"/>
          </a:p>
        </p:txBody>
      </p:sp>
      <p:sp>
        <p:nvSpPr>
          <p:cNvPr id="2053" name="Rectangle 6"/>
          <p:cNvSpPr>
            <a:spLocks noGrp="1" noChangeArrowheads="1"/>
          </p:cNvSpPr>
          <p:nvPr>
            <p:ph type="body" idx="1"/>
          </p:nvPr>
        </p:nvSpPr>
        <p:spPr bwMode="auto">
          <a:xfrm>
            <a:off x="438150" y="2381250"/>
            <a:ext cx="8267700" cy="38481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pic>
        <p:nvPicPr>
          <p:cNvPr id="2054" name="Picture 9" descr="SMUL_004_O_RGB"/>
          <p:cNvPicPr>
            <a:picLocks noChangeAspect="1" noChangeArrowheads="1"/>
          </p:cNvPicPr>
          <p:nvPr userDrawn="1"/>
        </p:nvPicPr>
        <p:blipFill>
          <a:blip r:embed="rId13" cstate="print"/>
          <a:srcRect/>
          <a:stretch>
            <a:fillRect/>
          </a:stretch>
        </p:blipFill>
        <p:spPr bwMode="auto">
          <a:xfrm>
            <a:off x="5580063" y="438150"/>
            <a:ext cx="3125787" cy="5191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637" r:id="rId1"/>
    <p:sldLayoutId id="2147484638" r:id="rId2"/>
    <p:sldLayoutId id="2147484639" r:id="rId3"/>
    <p:sldLayoutId id="2147484640" r:id="rId4"/>
    <p:sldLayoutId id="2147484641" r:id="rId5"/>
    <p:sldLayoutId id="2147484642" r:id="rId6"/>
    <p:sldLayoutId id="2147484643" r:id="rId7"/>
    <p:sldLayoutId id="2147484644" r:id="rId8"/>
    <p:sldLayoutId id="2147484645" r:id="rId9"/>
    <p:sldLayoutId id="2147484646" r:id="rId10"/>
    <p:sldLayoutId id="2147484647" r:id="rId11"/>
  </p:sldLayoutIdLst>
  <p:hf hdr="0" ftr="0"/>
  <p:txStyles>
    <p:titleStyle>
      <a:lvl1pPr algn="l" rtl="0" eaLnBrk="0" fontAlgn="base" hangingPunct="0">
        <a:spcBef>
          <a:spcPct val="0"/>
        </a:spcBef>
        <a:spcAft>
          <a:spcPct val="0"/>
        </a:spcAft>
        <a:defRPr sz="2600">
          <a:solidFill>
            <a:schemeClr val="tx2"/>
          </a:solidFill>
          <a:latin typeface="+mj-lt"/>
          <a:ea typeface="+mj-ea"/>
          <a:cs typeface="+mj-cs"/>
        </a:defRPr>
      </a:lvl1pPr>
      <a:lvl2pPr algn="l" rtl="0" eaLnBrk="0" fontAlgn="base" hangingPunct="0">
        <a:spcBef>
          <a:spcPct val="0"/>
        </a:spcBef>
        <a:spcAft>
          <a:spcPct val="0"/>
        </a:spcAft>
        <a:defRPr sz="2600">
          <a:solidFill>
            <a:schemeClr val="tx2"/>
          </a:solidFill>
          <a:latin typeface="Arial" charset="0"/>
          <a:ea typeface="ＭＳ Ｐゴシック" pitchFamily="1" charset="-128"/>
        </a:defRPr>
      </a:lvl2pPr>
      <a:lvl3pPr algn="l" rtl="0" eaLnBrk="0" fontAlgn="base" hangingPunct="0">
        <a:spcBef>
          <a:spcPct val="0"/>
        </a:spcBef>
        <a:spcAft>
          <a:spcPct val="0"/>
        </a:spcAft>
        <a:defRPr sz="2600">
          <a:solidFill>
            <a:schemeClr val="tx2"/>
          </a:solidFill>
          <a:latin typeface="Arial" charset="0"/>
          <a:ea typeface="ＭＳ Ｐゴシック" pitchFamily="1" charset="-128"/>
        </a:defRPr>
      </a:lvl3pPr>
      <a:lvl4pPr algn="l" rtl="0" eaLnBrk="0" fontAlgn="base" hangingPunct="0">
        <a:spcBef>
          <a:spcPct val="0"/>
        </a:spcBef>
        <a:spcAft>
          <a:spcPct val="0"/>
        </a:spcAft>
        <a:defRPr sz="2600">
          <a:solidFill>
            <a:schemeClr val="tx2"/>
          </a:solidFill>
          <a:latin typeface="Arial" charset="0"/>
          <a:ea typeface="ＭＳ Ｐゴシック" pitchFamily="1" charset="-128"/>
        </a:defRPr>
      </a:lvl4pPr>
      <a:lvl5pPr algn="l" rtl="0" eaLnBrk="0" fontAlgn="base" hangingPunct="0">
        <a:spcBef>
          <a:spcPct val="0"/>
        </a:spcBef>
        <a:spcAft>
          <a:spcPct val="0"/>
        </a:spcAft>
        <a:defRPr sz="2600">
          <a:solidFill>
            <a:schemeClr val="tx2"/>
          </a:solidFill>
          <a:latin typeface="Arial" charset="0"/>
          <a:ea typeface="ＭＳ Ｐゴシック" pitchFamily="1" charset="-128"/>
        </a:defRPr>
      </a:lvl5pPr>
      <a:lvl6pPr marL="457200" algn="l" rtl="0" fontAlgn="base">
        <a:spcBef>
          <a:spcPct val="0"/>
        </a:spcBef>
        <a:spcAft>
          <a:spcPct val="0"/>
        </a:spcAft>
        <a:defRPr sz="2600">
          <a:solidFill>
            <a:schemeClr val="tx2"/>
          </a:solidFill>
          <a:latin typeface="Arial" charset="0"/>
          <a:ea typeface="ＭＳ Ｐゴシック" pitchFamily="1" charset="-128"/>
        </a:defRPr>
      </a:lvl6pPr>
      <a:lvl7pPr marL="914400" algn="l" rtl="0" fontAlgn="base">
        <a:spcBef>
          <a:spcPct val="0"/>
        </a:spcBef>
        <a:spcAft>
          <a:spcPct val="0"/>
        </a:spcAft>
        <a:defRPr sz="2600">
          <a:solidFill>
            <a:schemeClr val="tx2"/>
          </a:solidFill>
          <a:latin typeface="Arial" charset="0"/>
          <a:ea typeface="ＭＳ Ｐゴシック" pitchFamily="1" charset="-128"/>
        </a:defRPr>
      </a:lvl7pPr>
      <a:lvl8pPr marL="1371600" algn="l" rtl="0" fontAlgn="base">
        <a:spcBef>
          <a:spcPct val="0"/>
        </a:spcBef>
        <a:spcAft>
          <a:spcPct val="0"/>
        </a:spcAft>
        <a:defRPr sz="2600">
          <a:solidFill>
            <a:schemeClr val="tx2"/>
          </a:solidFill>
          <a:latin typeface="Arial" charset="0"/>
          <a:ea typeface="ＭＳ Ｐゴシック" pitchFamily="1" charset="-128"/>
        </a:defRPr>
      </a:lvl8pPr>
      <a:lvl9pPr marL="1828800" algn="l" rtl="0" fontAlgn="base">
        <a:spcBef>
          <a:spcPct val="0"/>
        </a:spcBef>
        <a:spcAft>
          <a:spcPct val="0"/>
        </a:spcAft>
        <a:defRPr sz="2600">
          <a:solidFill>
            <a:schemeClr val="tx2"/>
          </a:solidFill>
          <a:latin typeface="Arial" charset="0"/>
          <a:ea typeface="ＭＳ Ｐゴシック" pitchFamily="1" charset="-128"/>
        </a:defRPr>
      </a:lvl9pPr>
    </p:titleStyle>
    <p:bodyStyle>
      <a:lvl1pPr marL="355600" indent="-3556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cs typeface="+mn-cs"/>
        </a:defRPr>
      </a:lvl1pPr>
      <a:lvl2pPr marL="901700" indent="-366713"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2pPr>
      <a:lvl3pPr marL="1435100" indent="-354013"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3pPr>
      <a:lvl4pPr marL="1970088" indent="-3556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4pPr>
      <a:lvl5pPr marL="2517775" indent="-368300" algn="l" rtl="0" eaLnBrk="0" fontAlgn="base" hangingPunct="0">
        <a:spcBef>
          <a:spcPct val="100000"/>
        </a:spcBef>
        <a:spcAft>
          <a:spcPct val="0"/>
        </a:spcAft>
        <a:buClr>
          <a:schemeClr val="accent1"/>
        </a:buClr>
        <a:buFont typeface="Arial Unicode MS" pitchFamily="34" charset="-128"/>
        <a:buChar char="❙"/>
        <a:defRPr sz="1600">
          <a:solidFill>
            <a:schemeClr val="tx1"/>
          </a:solidFill>
          <a:latin typeface="+mn-lt"/>
          <a:ea typeface="+mn-ea"/>
        </a:defRPr>
      </a:lvl5pPr>
      <a:lvl6pPr marL="29749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6pPr>
      <a:lvl7pPr marL="34321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7pPr>
      <a:lvl8pPr marL="38893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8pPr>
      <a:lvl9pPr marL="4346575" indent="-368300" algn="l" rtl="0" fontAlgn="base">
        <a:spcBef>
          <a:spcPct val="100000"/>
        </a:spcBef>
        <a:spcAft>
          <a:spcPct val="0"/>
        </a:spcAft>
        <a:buClr>
          <a:schemeClr val="accent1"/>
        </a:buClr>
        <a:buFont typeface="Arial Unicode MS" pitchFamily="34" charset="-128"/>
        <a:buChar char="❙"/>
        <a:defRPr sz="1600">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Graf_aplikace_Microsoft_Office_Excel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11" Type="http://schemas.openxmlformats.org/officeDocument/2006/relationships/image" Target="../media/image62.jpeg"/><Relationship Id="rId5" Type="http://schemas.openxmlformats.org/officeDocument/2006/relationships/image" Target="../media/image56.jpeg"/><Relationship Id="rId10" Type="http://schemas.openxmlformats.org/officeDocument/2006/relationships/image" Target="../media/image61.jpeg"/><Relationship Id="rId4" Type="http://schemas.openxmlformats.org/officeDocument/2006/relationships/image" Target="../media/image55.jpeg"/><Relationship Id="rId9" Type="http://schemas.openxmlformats.org/officeDocument/2006/relationships/image" Target="../media/image60.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oleObject" Target="../embeddings/List_aplikace_Microsoft_Office_Excel_97-20031.xls"/><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7"/>
          <p:cNvSpPr>
            <a:spLocks noGrp="1" noChangeArrowheads="1"/>
          </p:cNvSpPr>
          <p:nvPr>
            <p:ph type="ctrTitle"/>
          </p:nvPr>
        </p:nvSpPr>
        <p:spPr>
          <a:xfrm>
            <a:off x="250825" y="836613"/>
            <a:ext cx="8455025" cy="863600"/>
          </a:xfrm>
        </p:spPr>
        <p:txBody>
          <a:bodyPr/>
          <a:lstStyle/>
          <a:p>
            <a:pPr eaLnBrk="1" hangingPunct="1"/>
            <a:r>
              <a:rPr lang="cs-CZ" altLang="de-DE" dirty="0" smtClean="0"/>
              <a:t>Úspěšná tvorba smíšených lesních porostů díky důsledné myslivecké strategii na </a:t>
            </a:r>
            <a:r>
              <a:rPr lang="cs-CZ" altLang="de-DE" dirty="0" err="1" smtClean="0"/>
              <a:t>Forstbe</a:t>
            </a:r>
            <a:r>
              <a:rPr lang="de-DE" altLang="de-DE" dirty="0" err="1" smtClean="0"/>
              <a:t>zirk</a:t>
            </a:r>
            <a:r>
              <a:rPr lang="de-DE" altLang="de-DE" dirty="0" smtClean="0"/>
              <a:t> </a:t>
            </a:r>
            <a:r>
              <a:rPr lang="de-DE" altLang="de-DE" dirty="0" err="1" smtClean="0"/>
              <a:t>Eibenstock</a:t>
            </a:r>
            <a:endParaRPr lang="de-DE" altLang="de-DE" dirty="0" smtClean="0"/>
          </a:p>
        </p:txBody>
      </p:sp>
      <p:sp>
        <p:nvSpPr>
          <p:cNvPr id="5123" name="Rectangle 38"/>
          <p:cNvSpPr>
            <a:spLocks noGrp="1" noChangeArrowheads="1"/>
          </p:cNvSpPr>
          <p:nvPr>
            <p:ph type="subTitle" idx="1"/>
          </p:nvPr>
        </p:nvSpPr>
        <p:spPr>
          <a:xfrm>
            <a:off x="179388" y="6092825"/>
            <a:ext cx="6654800" cy="360363"/>
          </a:xfrm>
        </p:spPr>
        <p:txBody>
          <a:bodyPr/>
          <a:lstStyle/>
          <a:p>
            <a:pPr eaLnBrk="1" hangingPunct="1"/>
            <a:r>
              <a:rPr lang="de-DE" altLang="de-DE" smtClean="0"/>
              <a:t>Stephan Schusser</a:t>
            </a:r>
          </a:p>
        </p:txBody>
      </p:sp>
      <p:pic>
        <p:nvPicPr>
          <p:cNvPr id="5124" name="Grafik 4" descr="D:\ANW\Logo\ANWLogoPC.tif"/>
          <p:cNvPicPr>
            <a:picLocks noChangeAspect="1" noChangeArrowheads="1"/>
          </p:cNvPicPr>
          <p:nvPr/>
        </p:nvPicPr>
        <p:blipFill>
          <a:blip r:embed="rId3" cstate="print"/>
          <a:srcRect/>
          <a:stretch>
            <a:fillRect/>
          </a:stretch>
        </p:blipFill>
        <p:spPr bwMode="auto">
          <a:xfrm>
            <a:off x="179388" y="96838"/>
            <a:ext cx="647700" cy="692150"/>
          </a:xfrm>
          <a:prstGeom prst="rect">
            <a:avLst/>
          </a:prstGeom>
          <a:noFill/>
          <a:ln w="9525">
            <a:noFill/>
            <a:miter lim="800000"/>
            <a:headEnd/>
            <a:tailEnd/>
          </a:ln>
        </p:spPr>
      </p:pic>
      <p:pic>
        <p:nvPicPr>
          <p:cNvPr id="5125" name="Picture 26" descr="SMUL_004_O_RGB"/>
          <p:cNvPicPr>
            <a:picLocks noChangeAspect="1" noChangeArrowheads="1"/>
          </p:cNvPicPr>
          <p:nvPr/>
        </p:nvPicPr>
        <p:blipFill>
          <a:blip r:embed="rId4" cstate="print"/>
          <a:srcRect/>
          <a:stretch>
            <a:fillRect/>
          </a:stretch>
        </p:blipFill>
        <p:spPr bwMode="auto">
          <a:xfrm>
            <a:off x="5273675" y="139700"/>
            <a:ext cx="3648075" cy="60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ußzeilenplatzhalter 1"/>
          <p:cNvSpPr>
            <a:spLocks noGrp="1"/>
          </p:cNvSpPr>
          <p:nvPr>
            <p:ph type="ftr" sz="quarter" idx="4294967295"/>
          </p:nvPr>
        </p:nvSpPr>
        <p:spPr bwMode="auto">
          <a:xfrm>
            <a:off x="457200" y="6356350"/>
            <a:ext cx="2133600" cy="365125"/>
          </a:xfrm>
          <a:prstGeom prst="rect">
            <a:avLst/>
          </a:prstGeom>
          <a:noFill/>
          <a:ln>
            <a:miter lim="800000"/>
            <a:headEnd/>
            <a:tailEnd/>
          </a:ln>
        </p:spPr>
        <p:txBody>
          <a:bodyPr lIns="0" tIns="0" rIns="0" bIns="0" anchor="ctr"/>
          <a:lstStyle/>
          <a:p>
            <a:pPr algn="l"/>
            <a:r>
              <a:rPr lang="de-DE" altLang="de-DE" sz="1200">
                <a:solidFill>
                  <a:srgbClr val="828480"/>
                </a:solidFill>
              </a:rPr>
              <a:t>Forstbezirk  Eibenstock</a:t>
            </a:r>
            <a:endParaRPr lang="de-DE" altLang="de-DE" sz="800">
              <a:solidFill>
                <a:srgbClr val="828480"/>
              </a:solidFill>
            </a:endParaRPr>
          </a:p>
        </p:txBody>
      </p:sp>
      <p:pic>
        <p:nvPicPr>
          <p:cNvPr id="14339"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14340" name="Text Box 3"/>
          <p:cNvSpPr txBox="1">
            <a:spLocks noChangeArrowheads="1"/>
          </p:cNvSpPr>
          <p:nvPr/>
        </p:nvSpPr>
        <p:spPr bwMode="auto">
          <a:xfrm>
            <a:off x="611188" y="4999038"/>
            <a:ext cx="7993062" cy="2246769"/>
          </a:xfrm>
          <a:prstGeom prst="rect">
            <a:avLst/>
          </a:prstGeom>
          <a:solidFill>
            <a:srgbClr val="EFF8C4"/>
          </a:solidFill>
          <a:ln w="9525">
            <a:noFill/>
            <a:miter lim="800000"/>
            <a:headEnd/>
            <a:tailEnd/>
          </a:ln>
          <a:effectLst/>
        </p:spPr>
        <p:txBody>
          <a:bodyPr>
            <a:spAutoFit/>
          </a:bodyPr>
          <a:lstStyle/>
          <a:p>
            <a:pPr>
              <a:spcBef>
                <a:spcPct val="50000"/>
              </a:spcBef>
            </a:pPr>
            <a:r>
              <a:rPr lang="cs-CZ" altLang="de-DE" sz="2800" b="1" dirty="0" smtClean="0">
                <a:latin typeface="Calibri" pitchFamily="34" charset="0"/>
              </a:rPr>
              <a:t>Smrková kultura</a:t>
            </a:r>
            <a:r>
              <a:rPr lang="de-DE" altLang="de-DE" sz="2800" b="1" dirty="0" smtClean="0">
                <a:latin typeface="Calibri" pitchFamily="34" charset="0"/>
              </a:rPr>
              <a:t> </a:t>
            </a:r>
            <a:r>
              <a:rPr lang="de-DE" altLang="de-DE" sz="2800" b="1" dirty="0">
                <a:latin typeface="Calibri" pitchFamily="34" charset="0"/>
              </a:rPr>
              <a:t>– </a:t>
            </a:r>
            <a:r>
              <a:rPr lang="cs-CZ" altLang="de-DE" sz="2800" b="1" dirty="0" smtClean="0">
                <a:latin typeface="Calibri" pitchFamily="34" charset="0"/>
              </a:rPr>
              <a:t>Podsadba, nebo travnatá poušť</a:t>
            </a:r>
            <a:endParaRPr lang="de-DE" altLang="de-DE" sz="2800" b="1" dirty="0">
              <a:latin typeface="Calibri" pitchFamily="34" charset="0"/>
            </a:endParaRPr>
          </a:p>
          <a:p>
            <a:pPr>
              <a:spcBef>
                <a:spcPct val="50000"/>
              </a:spcBef>
            </a:pPr>
            <a:r>
              <a:rPr lang="de-DE" altLang="de-DE" sz="2800" b="1" dirty="0">
                <a:latin typeface="Calibri" pitchFamily="34" charset="0"/>
              </a:rPr>
              <a:t>100% </a:t>
            </a:r>
            <a:r>
              <a:rPr lang="cs-CZ" altLang="de-DE" sz="2800" b="1" dirty="0" smtClean="0">
                <a:latin typeface="Calibri" pitchFamily="34" charset="0"/>
              </a:rPr>
              <a:t>Okus</a:t>
            </a:r>
            <a:r>
              <a:rPr lang="de-DE" altLang="de-DE" sz="2800" b="1" dirty="0" smtClean="0">
                <a:latin typeface="Calibri" pitchFamily="34" charset="0"/>
              </a:rPr>
              <a:t> </a:t>
            </a:r>
            <a:r>
              <a:rPr lang="de-DE" altLang="de-DE" sz="2800" b="1" dirty="0">
                <a:latin typeface="Calibri" pitchFamily="34" charset="0"/>
              </a:rPr>
              <a:t>– </a:t>
            </a:r>
            <a:r>
              <a:rPr lang="cs-CZ" altLang="de-DE" sz="2800" b="1" dirty="0" smtClean="0">
                <a:solidFill>
                  <a:srgbClr val="FF0000"/>
                </a:solidFill>
                <a:latin typeface="Calibri" pitchFamily="34" charset="0"/>
              </a:rPr>
              <a:t>přirozeně by zde rostl buk</a:t>
            </a:r>
            <a:endParaRPr lang="de-DE" altLang="de-DE" sz="2800" b="1" dirty="0">
              <a:solidFill>
                <a:srgbClr val="FF0000"/>
              </a:solidFill>
              <a:latin typeface="Calibri" pitchFamily="34" charset="0"/>
            </a:endParaRPr>
          </a:p>
          <a:p>
            <a:pPr>
              <a:spcBef>
                <a:spcPct val="50000"/>
              </a:spcBef>
            </a:pPr>
            <a:r>
              <a:rPr lang="cs-CZ" altLang="de-DE" sz="2800" b="1" dirty="0" smtClean="0">
                <a:latin typeface="Calibri" pitchFamily="34" charset="0"/>
              </a:rPr>
              <a:t>Výnos</a:t>
            </a:r>
            <a:r>
              <a:rPr lang="de-DE" altLang="de-DE" sz="2800" b="1" dirty="0" smtClean="0">
                <a:latin typeface="Calibri" pitchFamily="34" charset="0"/>
              </a:rPr>
              <a:t>, </a:t>
            </a:r>
            <a:r>
              <a:rPr lang="cs-CZ" altLang="de-DE" sz="2800" b="1" dirty="0" smtClean="0">
                <a:latin typeface="Calibri" pitchFamily="34" charset="0"/>
              </a:rPr>
              <a:t>druhová rozmanitost a ochrana před povodněmi</a:t>
            </a:r>
            <a:r>
              <a:rPr lang="de-DE" altLang="de-DE" sz="2800" b="1" dirty="0" smtClean="0">
                <a:latin typeface="Calibri" pitchFamily="34" charset="0"/>
              </a:rPr>
              <a:t>?</a:t>
            </a:r>
            <a:endParaRPr lang="de-DE" altLang="de-DE" sz="2800" b="1" dirty="0">
              <a:latin typeface="Calibri" pitchFamily="34" charset="0"/>
            </a:endParaRPr>
          </a:p>
        </p:txBody>
      </p:sp>
      <p:sp>
        <p:nvSpPr>
          <p:cNvPr id="5" name="Pfeil nach rechts 4"/>
          <p:cNvSpPr/>
          <p:nvPr/>
        </p:nvSpPr>
        <p:spPr>
          <a:xfrm rot="10800000">
            <a:off x="5538788" y="2944813"/>
            <a:ext cx="977900" cy="48418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ußzeilenplatzhalter 1"/>
          <p:cNvSpPr>
            <a:spLocks noGrp="1"/>
          </p:cNvSpPr>
          <p:nvPr>
            <p:ph type="ftr" sz="quarter" idx="4294967295"/>
          </p:nvPr>
        </p:nvSpPr>
        <p:spPr bwMode="auto">
          <a:xfrm>
            <a:off x="457200" y="6356350"/>
            <a:ext cx="2133600" cy="365125"/>
          </a:xfrm>
          <a:prstGeom prst="rect">
            <a:avLst/>
          </a:prstGeom>
          <a:noFill/>
          <a:ln>
            <a:miter lim="800000"/>
            <a:headEnd/>
            <a:tailEnd/>
          </a:ln>
        </p:spPr>
        <p:txBody>
          <a:bodyPr lIns="0" tIns="0" rIns="0" bIns="0" anchor="ctr"/>
          <a:lstStyle/>
          <a:p>
            <a:pPr algn="l"/>
            <a:r>
              <a:rPr lang="de-DE" altLang="de-DE" sz="1200">
                <a:solidFill>
                  <a:srgbClr val="828480"/>
                </a:solidFill>
              </a:rPr>
              <a:t>Forstbezirk  Eibenstock</a:t>
            </a:r>
            <a:endParaRPr lang="de-DE" altLang="de-DE" sz="800">
              <a:solidFill>
                <a:srgbClr val="828480"/>
              </a:solidFill>
            </a:endParaRPr>
          </a:p>
        </p:txBody>
      </p:sp>
      <p:pic>
        <p:nvPicPr>
          <p:cNvPr id="15363"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15364" name="Text Box 3"/>
          <p:cNvSpPr txBox="1">
            <a:spLocks noChangeArrowheads="1"/>
          </p:cNvSpPr>
          <p:nvPr/>
        </p:nvSpPr>
        <p:spPr bwMode="auto">
          <a:xfrm>
            <a:off x="1476375" y="5013325"/>
            <a:ext cx="6335713" cy="1815882"/>
          </a:xfrm>
          <a:prstGeom prst="rect">
            <a:avLst/>
          </a:prstGeom>
          <a:solidFill>
            <a:srgbClr val="EFF8C4"/>
          </a:solidFill>
          <a:ln w="9525">
            <a:noFill/>
            <a:miter lim="800000"/>
            <a:headEnd/>
            <a:tailEnd/>
          </a:ln>
          <a:effectLst/>
        </p:spPr>
        <p:txBody>
          <a:bodyPr>
            <a:spAutoFit/>
          </a:bodyPr>
          <a:lstStyle/>
          <a:p>
            <a:pPr>
              <a:spcBef>
                <a:spcPct val="50000"/>
              </a:spcBef>
            </a:pPr>
            <a:r>
              <a:rPr lang="cs-CZ" altLang="de-DE" sz="2800" b="1" dirty="0" smtClean="0">
                <a:latin typeface="Calibri" pitchFamily="34" charset="0"/>
              </a:rPr>
              <a:t>Smrk v Krušných horách s a bez oplocení</a:t>
            </a:r>
            <a:endParaRPr lang="de-DE" altLang="de-DE" sz="2800" b="1" dirty="0">
              <a:latin typeface="Calibri" pitchFamily="34" charset="0"/>
            </a:endParaRPr>
          </a:p>
          <a:p>
            <a:pPr>
              <a:spcBef>
                <a:spcPct val="50000"/>
              </a:spcBef>
            </a:pPr>
            <a:r>
              <a:rPr lang="cs-CZ" altLang="de-DE" sz="2800" b="1" dirty="0" smtClean="0">
                <a:latin typeface="Calibri" pitchFamily="34" charset="0"/>
              </a:rPr>
              <a:t>Stavba oplocení stojí </a:t>
            </a:r>
            <a:r>
              <a:rPr lang="de-DE" altLang="de-DE" sz="2800" b="1" dirty="0" smtClean="0">
                <a:latin typeface="Calibri" pitchFamily="34" charset="0"/>
              </a:rPr>
              <a:t>10 </a:t>
            </a:r>
            <a:r>
              <a:rPr lang="de-DE" altLang="de-DE" sz="2800" b="1" dirty="0">
                <a:latin typeface="Calibri" pitchFamily="34" charset="0"/>
              </a:rPr>
              <a:t>€ </a:t>
            </a:r>
            <a:r>
              <a:rPr lang="cs-CZ" altLang="de-DE" sz="2800" b="1" dirty="0" smtClean="0">
                <a:latin typeface="Calibri" pitchFamily="34" charset="0"/>
              </a:rPr>
              <a:t>/běžný metr</a:t>
            </a:r>
            <a:endParaRPr lang="de-DE" altLang="de-DE" sz="2800" b="1" dirty="0">
              <a:latin typeface="Calibri" pitchFamily="34" charset="0"/>
            </a:endParaRPr>
          </a:p>
          <a:p>
            <a:pPr>
              <a:spcBef>
                <a:spcPct val="50000"/>
              </a:spcBef>
            </a:pPr>
            <a:r>
              <a:rPr lang="cs-CZ" altLang="de-DE" sz="2800" b="1" dirty="0" smtClean="0">
                <a:latin typeface="Calibri" pitchFamily="34" charset="0"/>
              </a:rPr>
              <a:t>Co sklidí naše vnoučata</a:t>
            </a:r>
            <a:r>
              <a:rPr lang="de-DE" altLang="de-DE" sz="2800" b="1" dirty="0" smtClean="0">
                <a:latin typeface="Calibri" pitchFamily="34" charset="0"/>
              </a:rPr>
              <a:t>?</a:t>
            </a:r>
            <a:endParaRPr lang="de-DE" altLang="de-DE" sz="2800" b="1" dirty="0">
              <a:latin typeface="Calibri" pitchFamily="34" charset="0"/>
            </a:endParaRPr>
          </a:p>
        </p:txBody>
      </p:sp>
      <p:sp>
        <p:nvSpPr>
          <p:cNvPr id="2" name="Pfeil nach rechts 1"/>
          <p:cNvSpPr/>
          <p:nvPr/>
        </p:nvSpPr>
        <p:spPr>
          <a:xfrm>
            <a:off x="650875" y="3727450"/>
            <a:ext cx="977900" cy="4841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sp>
        <p:nvSpPr>
          <p:cNvPr id="3" name="Pfeil nach unten 2"/>
          <p:cNvSpPr/>
          <p:nvPr/>
        </p:nvSpPr>
        <p:spPr>
          <a:xfrm>
            <a:off x="3844925" y="1700213"/>
            <a:ext cx="484188" cy="979487"/>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ußzeilenplatzhalter 1"/>
          <p:cNvSpPr>
            <a:spLocks noGrp="1"/>
          </p:cNvSpPr>
          <p:nvPr>
            <p:ph type="ftr" sz="quarter" idx="4294967295"/>
          </p:nvPr>
        </p:nvSpPr>
        <p:spPr bwMode="auto">
          <a:xfrm>
            <a:off x="457200" y="6356350"/>
            <a:ext cx="2133600" cy="365125"/>
          </a:xfrm>
          <a:prstGeom prst="rect">
            <a:avLst/>
          </a:prstGeom>
          <a:noFill/>
          <a:ln>
            <a:miter lim="800000"/>
            <a:headEnd/>
            <a:tailEnd/>
          </a:ln>
        </p:spPr>
        <p:txBody>
          <a:bodyPr lIns="0" tIns="0" rIns="0" bIns="0" anchor="ctr"/>
          <a:lstStyle/>
          <a:p>
            <a:pPr algn="l"/>
            <a:r>
              <a:rPr lang="de-DE" altLang="de-DE" sz="1200">
                <a:solidFill>
                  <a:srgbClr val="828480"/>
                </a:solidFill>
              </a:rPr>
              <a:t>Forstbezirk  Eibenstock</a:t>
            </a:r>
            <a:endParaRPr lang="de-DE" altLang="de-DE" sz="800">
              <a:solidFill>
                <a:srgbClr val="828480"/>
              </a:solidFill>
            </a:endParaRPr>
          </a:p>
        </p:txBody>
      </p:sp>
      <p:pic>
        <p:nvPicPr>
          <p:cNvPr id="16387" name="Picture 6"/>
          <p:cNvPicPr>
            <a:picLocks noChangeAspect="1" noChangeArrowheads="1"/>
          </p:cNvPicPr>
          <p:nvPr/>
        </p:nvPicPr>
        <p:blipFill>
          <a:blip r:embed="rId2" cstate="print"/>
          <a:srcRect/>
          <a:stretch>
            <a:fillRect/>
          </a:stretch>
        </p:blipFill>
        <p:spPr bwMode="auto">
          <a:xfrm>
            <a:off x="3711575" y="-30163"/>
            <a:ext cx="5634038" cy="6858001"/>
          </a:xfrm>
          <a:prstGeom prst="rect">
            <a:avLst/>
          </a:prstGeom>
          <a:noFill/>
          <a:ln w="9525">
            <a:noFill/>
            <a:miter lim="800000"/>
            <a:headEnd/>
            <a:tailEnd/>
          </a:ln>
          <a:effectLst/>
        </p:spPr>
      </p:pic>
      <p:pic>
        <p:nvPicPr>
          <p:cNvPr id="16388" name="Picture 3"/>
          <p:cNvPicPr>
            <a:picLocks noChangeAspect="1" noChangeArrowheads="1"/>
          </p:cNvPicPr>
          <p:nvPr/>
        </p:nvPicPr>
        <p:blipFill>
          <a:blip r:embed="rId3" cstate="print"/>
          <a:srcRect/>
          <a:stretch>
            <a:fillRect/>
          </a:stretch>
        </p:blipFill>
        <p:spPr bwMode="auto">
          <a:xfrm>
            <a:off x="0" y="-30163"/>
            <a:ext cx="4643438" cy="6858001"/>
          </a:xfrm>
          <a:prstGeom prst="rect">
            <a:avLst/>
          </a:prstGeom>
          <a:solidFill>
            <a:srgbClr val="EFF8C4"/>
          </a:solidFill>
          <a:ln w="9525">
            <a:solidFill>
              <a:srgbClr val="EFF8C4"/>
            </a:solidFill>
            <a:miter lim="800000"/>
            <a:headEnd/>
            <a:tailEnd/>
          </a:ln>
          <a:effectLst/>
        </p:spPr>
      </p:pic>
      <p:sp>
        <p:nvSpPr>
          <p:cNvPr id="16389" name="Text Box 4"/>
          <p:cNvSpPr txBox="1">
            <a:spLocks noChangeArrowheads="1"/>
          </p:cNvSpPr>
          <p:nvPr/>
        </p:nvSpPr>
        <p:spPr bwMode="auto">
          <a:xfrm>
            <a:off x="2771775" y="6092825"/>
            <a:ext cx="4176713" cy="1077218"/>
          </a:xfrm>
          <a:prstGeom prst="rect">
            <a:avLst/>
          </a:prstGeom>
          <a:solidFill>
            <a:srgbClr val="EFF8C4"/>
          </a:solidFill>
          <a:ln w="9525">
            <a:solidFill>
              <a:srgbClr val="EFF8C4"/>
            </a:solidFill>
            <a:miter lim="800000"/>
            <a:headEnd/>
            <a:tailEnd/>
          </a:ln>
          <a:effectLst/>
        </p:spPr>
        <p:txBody>
          <a:bodyPr>
            <a:spAutoFit/>
          </a:bodyPr>
          <a:lstStyle/>
          <a:p>
            <a:pPr>
              <a:spcBef>
                <a:spcPct val="50000"/>
              </a:spcBef>
            </a:pPr>
            <a:r>
              <a:rPr lang="cs-CZ" altLang="de-DE" sz="3200" b="1" dirty="0" smtClean="0">
                <a:latin typeface="Calibri" pitchFamily="34" charset="0"/>
              </a:rPr>
              <a:t>Kvality životního prostředí</a:t>
            </a:r>
            <a:r>
              <a:rPr lang="de-DE" altLang="de-DE" sz="3200" dirty="0" smtClean="0">
                <a:latin typeface="Calibri" pitchFamily="34" charset="0"/>
              </a:rPr>
              <a:t>?</a:t>
            </a:r>
            <a:endParaRPr lang="de-DE" altLang="de-DE" sz="3200" dirty="0">
              <a:latin typeface="Calibri" pitchFamily="34" charset="0"/>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ChangeArrowheads="1"/>
          </p:cNvSpPr>
          <p:nvPr/>
        </p:nvSpPr>
        <p:spPr bwMode="auto">
          <a:xfrm>
            <a:off x="1258888" y="5599113"/>
            <a:ext cx="7885112" cy="1258887"/>
          </a:xfrm>
          <a:prstGeom prst="rect">
            <a:avLst/>
          </a:prstGeom>
          <a:solidFill>
            <a:schemeClr val="bg1"/>
          </a:solidFill>
          <a:ln w="9525">
            <a:solidFill>
              <a:schemeClr val="bg1"/>
            </a:solidFill>
            <a:miter lim="800000"/>
            <a:headEnd/>
            <a:tailEnd/>
          </a:ln>
        </p:spPr>
        <p:txBody>
          <a:bodyPr wrap="none" anchor="ctr"/>
          <a:lstStyle/>
          <a:p>
            <a:pPr eaLnBrk="1" hangingPunct="1"/>
            <a:endParaRPr lang="de-DE" altLang="de-DE" sz="1800"/>
          </a:p>
        </p:txBody>
      </p:sp>
      <p:sp>
        <p:nvSpPr>
          <p:cNvPr id="17411" name="Titel 8"/>
          <p:cNvSpPr>
            <a:spLocks noGrp="1"/>
          </p:cNvSpPr>
          <p:nvPr>
            <p:ph type="title"/>
          </p:nvPr>
        </p:nvSpPr>
        <p:spPr>
          <a:xfrm>
            <a:off x="493713" y="104775"/>
            <a:ext cx="8229600" cy="1512888"/>
          </a:xfrm>
        </p:spPr>
        <p:txBody>
          <a:bodyPr/>
          <a:lstStyle/>
          <a:p>
            <a:pPr eaLnBrk="1" hangingPunct="1"/>
            <a:r>
              <a:rPr lang="de-DE" altLang="de-DE" sz="4000" smtClean="0"/>
              <a:t/>
            </a:r>
            <a:br>
              <a:rPr lang="de-DE" altLang="de-DE" sz="4000" smtClean="0"/>
            </a:br>
            <a:r>
              <a:rPr lang="de-DE" altLang="de-DE" sz="4000" smtClean="0"/>
              <a:t/>
            </a:r>
            <a:br>
              <a:rPr lang="de-DE" altLang="de-DE" sz="4000" smtClean="0"/>
            </a:br>
            <a:r>
              <a:rPr lang="de-DE" altLang="de-DE" sz="3200" smtClean="0"/>
              <a:t/>
            </a:r>
            <a:br>
              <a:rPr lang="de-DE" altLang="de-DE" sz="3200" smtClean="0"/>
            </a:br>
            <a:r>
              <a:rPr lang="de-DE" altLang="de-DE" sz="2000" smtClean="0"/>
              <a:t/>
            </a:r>
            <a:br>
              <a:rPr lang="de-DE" altLang="de-DE" sz="2000" smtClean="0"/>
            </a:br>
            <a:r>
              <a:rPr lang="de-DE" altLang="de-DE" sz="2000" smtClean="0"/>
              <a:t/>
            </a:r>
            <a:br>
              <a:rPr lang="de-DE" altLang="de-DE" sz="2000" smtClean="0"/>
            </a:br>
            <a:r>
              <a:rPr lang="de-DE" altLang="de-DE" sz="2000" smtClean="0"/>
              <a:t/>
            </a:r>
            <a:br>
              <a:rPr lang="de-DE" altLang="de-DE" sz="2000" smtClean="0"/>
            </a:br>
            <a:endParaRPr lang="de-DE" altLang="de-DE" sz="2000" smtClean="0"/>
          </a:p>
        </p:txBody>
      </p:sp>
      <p:sp>
        <p:nvSpPr>
          <p:cNvPr id="17412" name="Textfeld 1"/>
          <p:cNvSpPr txBox="1">
            <a:spLocks noChangeArrowheads="1"/>
          </p:cNvSpPr>
          <p:nvPr/>
        </p:nvSpPr>
        <p:spPr bwMode="auto">
          <a:xfrm>
            <a:off x="900113" y="260350"/>
            <a:ext cx="7127875" cy="954107"/>
          </a:xfrm>
          <a:prstGeom prst="rect">
            <a:avLst/>
          </a:prstGeom>
          <a:noFill/>
          <a:ln w="9525">
            <a:noFill/>
            <a:miter lim="800000"/>
            <a:headEnd/>
            <a:tailEnd/>
          </a:ln>
        </p:spPr>
        <p:txBody>
          <a:bodyPr>
            <a:spAutoFit/>
          </a:bodyPr>
          <a:lstStyle/>
          <a:p>
            <a:pPr eaLnBrk="1" hangingPunct="1"/>
            <a:r>
              <a:rPr lang="cs-CZ" altLang="de-DE" sz="2800" b="1" u="sng" dirty="0" smtClean="0"/>
              <a:t>Hospodářské důsledky příliš vysokých stavů spárkaté zvěře pro vlastníky lesů</a:t>
            </a:r>
            <a:endParaRPr lang="de-DE" altLang="de-DE" sz="2800" b="1" u="sng" dirty="0"/>
          </a:p>
        </p:txBody>
      </p:sp>
      <p:sp>
        <p:nvSpPr>
          <p:cNvPr id="3" name="Textfeld 2"/>
          <p:cNvSpPr txBox="1"/>
          <p:nvPr/>
        </p:nvSpPr>
        <p:spPr>
          <a:xfrm>
            <a:off x="468313" y="1392238"/>
            <a:ext cx="3167062" cy="2062103"/>
          </a:xfrm>
          <a:prstGeom prst="rect">
            <a:avLst/>
          </a:prstGeom>
          <a:solidFill>
            <a:srgbClr val="92D050"/>
          </a:solidFill>
        </p:spPr>
        <p:style>
          <a:lnRef idx="1">
            <a:schemeClr val="accent3"/>
          </a:lnRef>
          <a:fillRef idx="2">
            <a:schemeClr val="accent3"/>
          </a:fillRef>
          <a:effectRef idx="1">
            <a:schemeClr val="accent3"/>
          </a:effectRef>
          <a:fontRef idx="minor">
            <a:schemeClr val="dk1"/>
          </a:fontRef>
        </p:style>
        <p:txBody>
          <a:bodyPr>
            <a:spAutoFit/>
          </a:bodyPr>
          <a:lstStyle/>
          <a:p>
            <a:pPr>
              <a:defRPr/>
            </a:pPr>
            <a:r>
              <a:rPr lang="cs-CZ" sz="3600" dirty="0" smtClean="0"/>
              <a:t>Příjem</a:t>
            </a:r>
            <a:endParaRPr lang="de-DE" sz="3600" dirty="0"/>
          </a:p>
          <a:p>
            <a:pPr>
              <a:defRPr/>
            </a:pPr>
            <a:endParaRPr lang="de-DE" sz="3600" dirty="0"/>
          </a:p>
          <a:p>
            <a:pPr>
              <a:defRPr/>
            </a:pPr>
            <a:r>
              <a:rPr lang="de-DE" sz="2800" dirty="0"/>
              <a:t>ca. </a:t>
            </a:r>
            <a:r>
              <a:rPr lang="de-DE" sz="2800" dirty="0"/>
              <a:t>30 €/ha </a:t>
            </a:r>
            <a:r>
              <a:rPr lang="cs-CZ" sz="2800" dirty="0" smtClean="0"/>
              <a:t>Nájem honitby</a:t>
            </a:r>
            <a:endParaRPr lang="de-DE" sz="2800" dirty="0"/>
          </a:p>
        </p:txBody>
      </p:sp>
      <p:sp>
        <p:nvSpPr>
          <p:cNvPr id="4" name="Textfeld 3"/>
          <p:cNvSpPr txBox="1"/>
          <p:nvPr/>
        </p:nvSpPr>
        <p:spPr>
          <a:xfrm>
            <a:off x="4284663" y="1341438"/>
            <a:ext cx="4535487" cy="452431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cs-CZ" sz="3600" dirty="0" smtClean="0"/>
              <a:t>Výdaje</a:t>
            </a:r>
            <a:endParaRPr lang="de-DE" sz="3600" dirty="0"/>
          </a:p>
          <a:p>
            <a:pPr>
              <a:defRPr/>
            </a:pPr>
            <a:endParaRPr lang="de-DE" sz="3600" dirty="0"/>
          </a:p>
          <a:p>
            <a:pPr>
              <a:defRPr/>
            </a:pPr>
            <a:r>
              <a:rPr lang="de-DE" dirty="0"/>
              <a:t>104 €/ha </a:t>
            </a:r>
            <a:r>
              <a:rPr lang="cs-CZ" dirty="0" smtClean="0"/>
              <a:t>Škody zvěří</a:t>
            </a:r>
            <a:endParaRPr lang="de-DE" dirty="0"/>
          </a:p>
          <a:p>
            <a:pPr>
              <a:defRPr/>
            </a:pPr>
            <a:endParaRPr lang="de-DE" dirty="0"/>
          </a:p>
          <a:p>
            <a:pPr>
              <a:defRPr/>
            </a:pPr>
            <a:r>
              <a:rPr lang="de-DE" dirty="0"/>
              <a:t>+ 10 €/ </a:t>
            </a:r>
            <a:r>
              <a:rPr lang="cs-CZ" dirty="0" err="1" smtClean="0"/>
              <a:t>bm</a:t>
            </a:r>
            <a:r>
              <a:rPr lang="cs-CZ" dirty="0" smtClean="0"/>
              <a:t> za </a:t>
            </a:r>
            <a:r>
              <a:rPr lang="cs-CZ" dirty="0" err="1" smtClean="0"/>
              <a:t>oplocenky</a:t>
            </a:r>
            <a:endParaRPr lang="de-DE" dirty="0"/>
          </a:p>
          <a:p>
            <a:pPr>
              <a:defRPr/>
            </a:pPr>
            <a:endParaRPr lang="de-DE" dirty="0"/>
          </a:p>
          <a:p>
            <a:pPr>
              <a:defRPr/>
            </a:pPr>
            <a:r>
              <a:rPr lang="de-DE" dirty="0"/>
              <a:t>+ 12 – 94 €/ha </a:t>
            </a:r>
            <a:r>
              <a:rPr lang="cs-CZ" dirty="0" smtClean="0"/>
              <a:t>Nárůst rizika díky ochuzení dřevinné skladby</a:t>
            </a:r>
            <a:endParaRPr lang="de-DE" dirty="0"/>
          </a:p>
          <a:p>
            <a:pPr>
              <a:defRPr/>
            </a:pPr>
            <a:endParaRPr lang="de-DE" dirty="0"/>
          </a:p>
          <a:p>
            <a:pPr>
              <a:defRPr/>
            </a:pPr>
            <a:r>
              <a:rPr lang="de-DE" dirty="0"/>
              <a:t>+ </a:t>
            </a:r>
            <a:r>
              <a:rPr lang="de-DE" dirty="0" smtClean="0"/>
              <a:t>Million</a:t>
            </a:r>
            <a:r>
              <a:rPr lang="cs-CZ" dirty="0" err="1" smtClean="0"/>
              <a:t>ové</a:t>
            </a:r>
            <a:r>
              <a:rPr lang="cs-CZ" dirty="0" smtClean="0"/>
              <a:t> škody loupáním</a:t>
            </a:r>
            <a:r>
              <a:rPr lang="de-DE" dirty="0" smtClean="0"/>
              <a:t>…</a:t>
            </a:r>
            <a:endParaRPr lang="de-DE" dirty="0"/>
          </a:p>
          <a:p>
            <a:pPr>
              <a:defRPr/>
            </a:pPr>
            <a:endParaRPr lang="de-DE" dirty="0"/>
          </a:p>
        </p:txBody>
      </p:sp>
      <p:sp>
        <p:nvSpPr>
          <p:cNvPr id="5" name="Textfeld 4"/>
          <p:cNvSpPr txBox="1"/>
          <p:nvPr/>
        </p:nvSpPr>
        <p:spPr>
          <a:xfrm>
            <a:off x="720725" y="4418013"/>
            <a:ext cx="2663825" cy="1754326"/>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cs-CZ" sz="3600" b="1" dirty="0" smtClean="0"/>
              <a:t>Kdo bude bilancovat</a:t>
            </a:r>
            <a:r>
              <a:rPr lang="de-DE" sz="3600" b="1" dirty="0" smtClean="0"/>
              <a:t>?</a:t>
            </a:r>
            <a:endParaRPr lang="de-DE" sz="3600" b="1"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01.12.2011  |  </a:t>
            </a:r>
            <a:r>
              <a:rPr lang="de-DE" altLang="de-DE" smtClean="0">
                <a:solidFill>
                  <a:schemeClr val="accent1"/>
                </a:solidFill>
                <a:ea typeface="ＭＳ Ｐゴシック" pitchFamily="34" charset="-128"/>
              </a:rPr>
              <a:t>Stephan Schusser</a:t>
            </a:r>
          </a:p>
        </p:txBody>
      </p:sp>
      <p:pic>
        <p:nvPicPr>
          <p:cNvPr id="18435" name="Picture 2" descr="Tannenweg1"/>
          <p:cNvPicPr>
            <a:picLocks noChangeAspect="1" noChangeArrowheads="1"/>
          </p:cNvPicPr>
          <p:nvPr/>
        </p:nvPicPr>
        <p:blipFill>
          <a:blip r:embed="rId2" cstate="print">
            <a:lum bright="36000"/>
          </a:blip>
          <a:srcRect/>
          <a:stretch>
            <a:fillRect/>
          </a:stretch>
        </p:blipFill>
        <p:spPr bwMode="auto">
          <a:xfrm>
            <a:off x="19050" y="11113"/>
            <a:ext cx="9109075" cy="6832600"/>
          </a:xfrm>
          <a:prstGeom prst="rect">
            <a:avLst/>
          </a:prstGeom>
          <a:noFill/>
          <a:ln w="9525">
            <a:solidFill>
              <a:schemeClr val="tx1"/>
            </a:solidFill>
            <a:miter lim="800000"/>
            <a:headEnd/>
            <a:tailEnd/>
          </a:ln>
        </p:spPr>
      </p:pic>
      <p:sp>
        <p:nvSpPr>
          <p:cNvPr id="18436" name="Rectangle 3"/>
          <p:cNvSpPr>
            <a:spLocks noGrp="1" noChangeArrowheads="1"/>
          </p:cNvSpPr>
          <p:nvPr>
            <p:ph type="title"/>
          </p:nvPr>
        </p:nvSpPr>
        <p:spPr>
          <a:xfrm>
            <a:off x="0" y="188913"/>
            <a:ext cx="9144000" cy="354012"/>
          </a:xfrm>
          <a:solidFill>
            <a:srgbClr val="D7FFDF"/>
          </a:solidFill>
          <a:ln>
            <a:solidFill>
              <a:schemeClr val="tx1"/>
            </a:solidFill>
          </a:ln>
        </p:spPr>
        <p:txBody>
          <a:bodyPr/>
          <a:lstStyle/>
          <a:p>
            <a:pPr algn="ctr" eaLnBrk="1" hangingPunct="1"/>
            <a:r>
              <a:rPr lang="cs-CZ" altLang="de-DE" sz="2400" dirty="0" smtClean="0"/>
              <a:t>Škodní události </a:t>
            </a:r>
            <a:r>
              <a:rPr lang="de-DE" altLang="de-DE" sz="2400" dirty="0" smtClean="0"/>
              <a:t>2005 </a:t>
            </a:r>
            <a:r>
              <a:rPr lang="de-DE" altLang="de-DE" sz="2400" dirty="0" smtClean="0"/>
              <a:t>– 2015 </a:t>
            </a:r>
            <a:r>
              <a:rPr lang="cs-CZ" altLang="de-DE" sz="2400" dirty="0" smtClean="0"/>
              <a:t>na LS</a:t>
            </a:r>
            <a:r>
              <a:rPr lang="de-DE" altLang="de-DE" sz="2400" dirty="0" smtClean="0"/>
              <a:t> </a:t>
            </a:r>
            <a:r>
              <a:rPr lang="de-DE" altLang="de-DE" sz="2400" dirty="0" err="1" smtClean="0"/>
              <a:t>Eibenstock</a:t>
            </a:r>
            <a:endParaRPr lang="de-DE" altLang="de-DE" sz="2400" dirty="0" smtClean="0"/>
          </a:p>
        </p:txBody>
      </p:sp>
      <p:sp>
        <p:nvSpPr>
          <p:cNvPr id="18437" name="Text Box 4"/>
          <p:cNvSpPr txBox="1">
            <a:spLocks noChangeArrowheads="1"/>
          </p:cNvSpPr>
          <p:nvPr/>
        </p:nvSpPr>
        <p:spPr bwMode="auto">
          <a:xfrm>
            <a:off x="827088" y="5516563"/>
            <a:ext cx="7273925" cy="1169551"/>
          </a:xfrm>
          <a:prstGeom prst="rect">
            <a:avLst/>
          </a:prstGeom>
          <a:solidFill>
            <a:srgbClr val="FFCC00"/>
          </a:solidFill>
          <a:ln w="9525">
            <a:noFill/>
            <a:miter lim="800000"/>
            <a:headEnd/>
            <a:tailEnd/>
          </a:ln>
        </p:spPr>
        <p:txBody>
          <a:bodyPr>
            <a:spAutoFit/>
          </a:bodyPr>
          <a:lstStyle/>
          <a:p>
            <a:pPr>
              <a:spcBef>
                <a:spcPct val="50000"/>
              </a:spcBef>
            </a:pPr>
            <a:r>
              <a:rPr lang="de-DE" altLang="de-DE" sz="2000" dirty="0" err="1" smtClean="0"/>
              <a:t>Sum</a:t>
            </a:r>
            <a:r>
              <a:rPr lang="cs-CZ" altLang="de-DE" sz="2000" dirty="0" smtClean="0"/>
              <a:t>a</a:t>
            </a:r>
            <a:r>
              <a:rPr lang="de-DE" altLang="de-DE" sz="2000" dirty="0" smtClean="0"/>
              <a:t> </a:t>
            </a:r>
            <a:r>
              <a:rPr lang="de-DE" altLang="de-DE" sz="2000" dirty="0"/>
              <a:t>2005 -2015: 779.000 m³ </a:t>
            </a:r>
            <a:r>
              <a:rPr lang="de-DE" altLang="de-DE" sz="2000" dirty="0" smtClean="0"/>
              <a:t>Kalamit</a:t>
            </a:r>
            <a:r>
              <a:rPr lang="cs-CZ" altLang="de-DE" sz="2000" dirty="0" err="1" smtClean="0"/>
              <a:t>ního</a:t>
            </a:r>
            <a:r>
              <a:rPr lang="cs-CZ" altLang="de-DE" sz="2000" dirty="0" smtClean="0"/>
              <a:t> dříví</a:t>
            </a:r>
            <a:endParaRPr lang="de-DE" altLang="de-DE" sz="2000" dirty="0"/>
          </a:p>
          <a:p>
            <a:pPr>
              <a:spcBef>
                <a:spcPct val="50000"/>
              </a:spcBef>
            </a:pPr>
            <a:r>
              <a:rPr lang="de-DE" altLang="de-DE" sz="2000" dirty="0"/>
              <a:t>55% </a:t>
            </a:r>
            <a:r>
              <a:rPr lang="cs-CZ" altLang="de-DE" sz="2000" dirty="0" smtClean="0"/>
              <a:t>těžeb nebylo plánovaných</a:t>
            </a:r>
            <a:r>
              <a:rPr lang="de-DE" altLang="de-DE" sz="2000" dirty="0" smtClean="0"/>
              <a:t>, </a:t>
            </a:r>
            <a:r>
              <a:rPr lang="cs-CZ" altLang="de-DE" sz="2000" dirty="0" smtClean="0"/>
              <a:t>ale vzniklo následkem zpracování kalamit</a:t>
            </a:r>
            <a:endParaRPr lang="de-DE" altLang="de-DE" sz="2000" dirty="0"/>
          </a:p>
        </p:txBody>
      </p:sp>
      <p:sp>
        <p:nvSpPr>
          <p:cNvPr id="18438" name="Rectangle 7"/>
          <p:cNvSpPr>
            <a:spLocks noChangeAspect="1" noChangeArrowheads="1"/>
          </p:cNvSpPr>
          <p:nvPr/>
        </p:nvSpPr>
        <p:spPr bwMode="auto">
          <a:xfrm>
            <a:off x="1765300" y="766763"/>
            <a:ext cx="5616575" cy="4624387"/>
          </a:xfrm>
          <a:prstGeom prst="rect">
            <a:avLst/>
          </a:prstGeom>
          <a:gradFill rotWithShape="1">
            <a:gsLst>
              <a:gs pos="0">
                <a:srgbClr val="D7FFDF">
                  <a:alpha val="21999"/>
                </a:srgbClr>
              </a:gs>
              <a:gs pos="100000">
                <a:srgbClr val="E4FFEA"/>
              </a:gs>
            </a:gsLst>
            <a:lin ang="5400000" scaled="1"/>
          </a:gradFill>
          <a:ln w="9525">
            <a:solidFill>
              <a:schemeClr val="tx1"/>
            </a:solidFill>
            <a:miter lim="800000"/>
            <a:headEnd/>
            <a:tailEnd/>
          </a:ln>
        </p:spPr>
        <p:txBody>
          <a:bodyPr lIns="0" tIns="0" rIns="0" bIns="0"/>
          <a:lstStyle/>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2005 </a:t>
            </a:r>
            <a:r>
              <a:rPr lang="cs-CZ" altLang="de-DE" sz="1800" b="1" dirty="0" smtClean="0"/>
              <a:t>Letní bouře</a:t>
            </a:r>
            <a:r>
              <a:rPr lang="de-DE" altLang="de-DE" sz="1800" b="1" dirty="0" smtClean="0"/>
              <a:t> </a:t>
            </a:r>
            <a:r>
              <a:rPr lang="de-DE" altLang="de-DE" sz="1800" b="1" dirty="0"/>
              <a:t>		ca. 160.000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2006 </a:t>
            </a:r>
            <a:r>
              <a:rPr lang="cs-CZ" altLang="de-DE" sz="1800" b="1" dirty="0" smtClean="0"/>
              <a:t>Ledovka</a:t>
            </a:r>
            <a:r>
              <a:rPr lang="de-DE" altLang="de-DE" sz="1800" b="1" dirty="0" smtClean="0"/>
              <a:t> </a:t>
            </a:r>
            <a:r>
              <a:rPr lang="de-DE" altLang="de-DE" sz="1800" b="1" dirty="0"/>
              <a:t>	   	ca. 100.000 m³</a:t>
            </a:r>
            <a:r>
              <a:rPr lang="de-DE" altLang="de-DE" sz="1600" dirty="0"/>
              <a:t> </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2007 </a:t>
            </a:r>
            <a:r>
              <a:rPr lang="cs-CZ" altLang="de-DE" sz="1800" b="1" dirty="0" smtClean="0"/>
              <a:t>Orkán</a:t>
            </a:r>
            <a:r>
              <a:rPr lang="de-DE" altLang="de-DE" sz="1800" b="1" dirty="0" smtClean="0"/>
              <a:t> </a:t>
            </a:r>
            <a:r>
              <a:rPr lang="de-DE" altLang="de-DE" sz="1800" b="1" dirty="0" err="1"/>
              <a:t>Kyrill</a:t>
            </a:r>
            <a:r>
              <a:rPr lang="de-DE" altLang="de-DE" sz="1800" b="1" dirty="0"/>
              <a:t>	   	ca. 375.000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2008 </a:t>
            </a:r>
            <a:r>
              <a:rPr lang="cs-CZ" altLang="de-DE" sz="1800" b="1" dirty="0" smtClean="0"/>
              <a:t>Vichřice</a:t>
            </a:r>
            <a:r>
              <a:rPr lang="de-DE" altLang="de-DE" sz="1800" b="1" dirty="0" smtClean="0"/>
              <a:t> </a:t>
            </a:r>
            <a:r>
              <a:rPr lang="de-DE" altLang="de-DE" sz="1800" b="1" dirty="0"/>
              <a:t>Emma  		ca.   43.000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2008 </a:t>
            </a:r>
            <a:r>
              <a:rPr lang="cs-CZ" altLang="de-DE" sz="1800" b="1" dirty="0" smtClean="0"/>
              <a:t>Kůrovec</a:t>
            </a:r>
            <a:r>
              <a:rPr lang="de-DE" altLang="de-DE" sz="1800" b="1" dirty="0"/>
              <a:t>	   	ca.   23.000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2009 </a:t>
            </a:r>
            <a:r>
              <a:rPr lang="cs-CZ" altLang="de-DE" sz="1800" b="1" dirty="0" smtClean="0"/>
              <a:t>Ledovka</a:t>
            </a:r>
            <a:r>
              <a:rPr lang="de-DE" altLang="de-DE" sz="1800" b="1" dirty="0" smtClean="0"/>
              <a:t>/ </a:t>
            </a:r>
            <a:r>
              <a:rPr lang="cs-CZ" altLang="de-DE" sz="1800" b="1" dirty="0" smtClean="0"/>
              <a:t>Vichřice</a:t>
            </a:r>
            <a:r>
              <a:rPr lang="de-DE" altLang="de-DE" sz="1800" b="1" dirty="0" smtClean="0"/>
              <a:t>/ </a:t>
            </a:r>
            <a:r>
              <a:rPr lang="cs-CZ" altLang="de-DE" sz="1800" b="1" dirty="0" smtClean="0"/>
              <a:t>Brouk </a:t>
            </a:r>
            <a:r>
              <a:rPr lang="de-DE" altLang="de-DE" sz="1800" b="1" dirty="0" smtClean="0"/>
              <a:t>ca</a:t>
            </a:r>
            <a:r>
              <a:rPr lang="de-DE" altLang="de-DE" sz="1800" b="1" dirty="0"/>
              <a:t>.   26.000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2010 </a:t>
            </a:r>
            <a:r>
              <a:rPr lang="cs-CZ" altLang="de-DE" sz="1800" b="1" dirty="0" smtClean="0"/>
              <a:t>Kůrovec</a:t>
            </a:r>
            <a:r>
              <a:rPr lang="de-DE" altLang="de-DE" sz="1800" b="1" dirty="0"/>
              <a:t>		ca.     5.000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2011 </a:t>
            </a:r>
            <a:r>
              <a:rPr lang="de-DE" altLang="de-DE" sz="1800" b="1" dirty="0" smtClean="0"/>
              <a:t>S</a:t>
            </a:r>
            <a:r>
              <a:rPr lang="cs-CZ" altLang="de-DE" sz="1800" b="1" dirty="0" err="1" smtClean="0"/>
              <a:t>něhový</a:t>
            </a:r>
            <a:r>
              <a:rPr lang="cs-CZ" altLang="de-DE" sz="1800" b="1" dirty="0" smtClean="0"/>
              <a:t> polom</a:t>
            </a:r>
            <a:r>
              <a:rPr lang="de-DE" altLang="de-DE" sz="1800" b="1" dirty="0"/>
              <a:t>		ca.   22.000 m³</a:t>
            </a:r>
          </a:p>
          <a:p>
            <a:pPr marL="355600" indent="-355600" algn="l" eaLnBrk="1" hangingPunct="1">
              <a:lnSpc>
                <a:spcPct val="90000"/>
              </a:lnSpc>
              <a:spcBef>
                <a:spcPct val="100000"/>
              </a:spcBef>
              <a:buClr>
                <a:schemeClr val="accent1"/>
              </a:buClr>
              <a:buFont typeface="Arial Unicode MS" pitchFamily="34" charset="-128"/>
              <a:buChar char="❙"/>
            </a:pPr>
            <a:r>
              <a:rPr lang="de-DE" altLang="de-DE" sz="1800" b="1" dirty="0"/>
              <a:t>2015 </a:t>
            </a:r>
            <a:r>
              <a:rPr lang="cs-CZ" altLang="de-DE" sz="1800" b="1" dirty="0" smtClean="0"/>
              <a:t>Větrný polom</a:t>
            </a:r>
            <a:r>
              <a:rPr lang="de-DE" altLang="de-DE" sz="1800" b="1" dirty="0"/>
              <a:t>		ca.   25.000 m³</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95288" y="188913"/>
            <a:ext cx="6654800" cy="1190625"/>
          </a:xfrm>
        </p:spPr>
        <p:txBody>
          <a:bodyPr/>
          <a:lstStyle/>
          <a:p>
            <a:pPr eaLnBrk="1" hangingPunct="1"/>
            <a:r>
              <a:rPr lang="cs-CZ" altLang="de-DE" sz="3200" i="1" dirty="0" smtClean="0"/>
              <a:t>Smrk při klimatické změně</a:t>
            </a:r>
            <a:r>
              <a:rPr lang="de-DE" altLang="de-DE" sz="3200" i="1" dirty="0" smtClean="0"/>
              <a:t/>
            </a:r>
            <a:br>
              <a:rPr lang="de-DE" altLang="de-DE" sz="3200" i="1" dirty="0" smtClean="0"/>
            </a:br>
            <a:r>
              <a:rPr lang="cs-CZ" altLang="de-DE" sz="2400" i="1" dirty="0" smtClean="0"/>
              <a:t>rozsáhlé ztráty ploch</a:t>
            </a:r>
            <a:endParaRPr lang="de-DE" altLang="de-DE" sz="2400" i="1" dirty="0" smtClean="0"/>
          </a:p>
        </p:txBody>
      </p:sp>
      <p:sp>
        <p:nvSpPr>
          <p:cNvPr id="19459" name="Rectangle 3"/>
          <p:cNvSpPr>
            <a:spLocks noGrp="1" noChangeArrowheads="1"/>
          </p:cNvSpPr>
          <p:nvPr>
            <p:ph type="body" idx="1"/>
          </p:nvPr>
        </p:nvSpPr>
        <p:spPr/>
        <p:txBody>
          <a:bodyPr/>
          <a:lstStyle/>
          <a:p>
            <a:pPr eaLnBrk="1" hangingPunct="1"/>
            <a:endParaRPr lang="de-DE" altLang="de-DE" smtClean="0"/>
          </a:p>
        </p:txBody>
      </p:sp>
      <p:pic>
        <p:nvPicPr>
          <p:cNvPr id="19460" name="Picture 4"/>
          <p:cNvPicPr>
            <a:picLocks noChangeAspect="1" noChangeArrowheads="1"/>
          </p:cNvPicPr>
          <p:nvPr/>
        </p:nvPicPr>
        <p:blipFill>
          <a:blip r:embed="rId2" cstate="print"/>
          <a:srcRect/>
          <a:stretch>
            <a:fillRect/>
          </a:stretch>
        </p:blipFill>
        <p:spPr bwMode="auto">
          <a:xfrm>
            <a:off x="539750" y="1425575"/>
            <a:ext cx="7539038" cy="5334000"/>
          </a:xfrm>
          <a:prstGeom prst="rect">
            <a:avLst/>
          </a:prstGeom>
          <a:noFill/>
          <a:ln w="9525">
            <a:noFill/>
            <a:miter lim="800000"/>
            <a:headEnd/>
            <a:tailEnd/>
          </a:ln>
        </p:spPr>
      </p:pic>
      <p:sp>
        <p:nvSpPr>
          <p:cNvPr id="19461" name="Rectangle 5"/>
          <p:cNvSpPr>
            <a:spLocks noChangeArrowheads="1"/>
          </p:cNvSpPr>
          <p:nvPr/>
        </p:nvSpPr>
        <p:spPr bwMode="auto">
          <a:xfrm>
            <a:off x="3059113" y="2060575"/>
            <a:ext cx="4691062" cy="792163"/>
          </a:xfrm>
          <a:prstGeom prst="rect">
            <a:avLst/>
          </a:prstGeom>
          <a:noFill/>
          <a:ln w="9525">
            <a:noFill/>
            <a:miter lim="800000"/>
            <a:headEnd/>
            <a:tailEnd/>
          </a:ln>
        </p:spPr>
        <p:txBody>
          <a:bodyPr anchor="ctr"/>
          <a:lstStyle/>
          <a:p>
            <a:pPr eaLnBrk="1" hangingPunct="1"/>
            <a:r>
              <a:rPr lang="de-DE" altLang="de-DE" sz="1800" dirty="0" smtClean="0">
                <a:solidFill>
                  <a:schemeClr val="tx2"/>
                </a:solidFill>
              </a:rPr>
              <a:t>Klima</a:t>
            </a:r>
            <a:r>
              <a:rPr lang="cs-CZ" altLang="de-DE" sz="1800" dirty="0" err="1" smtClean="0">
                <a:solidFill>
                  <a:schemeClr val="tx2"/>
                </a:solidFill>
              </a:rPr>
              <a:t>tická</a:t>
            </a:r>
            <a:r>
              <a:rPr lang="cs-CZ" altLang="de-DE" sz="1800" dirty="0" smtClean="0">
                <a:solidFill>
                  <a:schemeClr val="tx2"/>
                </a:solidFill>
              </a:rPr>
              <a:t> oblast smrku</a:t>
            </a:r>
            <a:r>
              <a:rPr lang="de-DE" altLang="de-DE" sz="1800" dirty="0">
                <a:solidFill>
                  <a:schemeClr val="tx2"/>
                </a:solidFill>
              </a:rPr>
              <a:t/>
            </a:r>
            <a:br>
              <a:rPr lang="de-DE" altLang="de-DE" sz="1800" dirty="0">
                <a:solidFill>
                  <a:schemeClr val="tx2"/>
                </a:solidFill>
              </a:rPr>
            </a:br>
            <a:r>
              <a:rPr lang="de-DE" altLang="de-DE" sz="1800" dirty="0" smtClean="0">
                <a:solidFill>
                  <a:schemeClr val="tx2"/>
                </a:solidFill>
              </a:rPr>
              <a:t>(</a:t>
            </a:r>
            <a:r>
              <a:rPr lang="cs-CZ" altLang="de-DE" sz="1800" dirty="0" smtClean="0">
                <a:solidFill>
                  <a:schemeClr val="tx2"/>
                </a:solidFill>
              </a:rPr>
              <a:t>dle</a:t>
            </a:r>
            <a:r>
              <a:rPr lang="de-DE" altLang="de-DE" sz="1800" dirty="0" smtClean="0">
                <a:solidFill>
                  <a:schemeClr val="tx2"/>
                </a:solidFill>
              </a:rPr>
              <a:t> Kölling</a:t>
            </a:r>
            <a:r>
              <a:rPr lang="cs-CZ" altLang="de-DE" sz="1800" dirty="0" smtClean="0">
                <a:solidFill>
                  <a:schemeClr val="tx2"/>
                </a:solidFill>
              </a:rPr>
              <a:t>a</a:t>
            </a:r>
            <a:r>
              <a:rPr lang="de-DE" altLang="de-DE" sz="1800" dirty="0" smtClean="0">
                <a:solidFill>
                  <a:schemeClr val="tx2"/>
                </a:solidFill>
              </a:rPr>
              <a:t> </a:t>
            </a:r>
            <a:r>
              <a:rPr lang="de-DE" altLang="de-DE" sz="1800" dirty="0">
                <a:solidFill>
                  <a:schemeClr val="tx2"/>
                </a:solidFill>
              </a:rPr>
              <a:t>2007)</a:t>
            </a:r>
          </a:p>
        </p:txBody>
      </p:sp>
      <p:pic>
        <p:nvPicPr>
          <p:cNvPr id="19462" name="Picture 6"/>
          <p:cNvPicPr>
            <a:picLocks noChangeAspect="1" noChangeArrowheads="1"/>
          </p:cNvPicPr>
          <p:nvPr/>
        </p:nvPicPr>
        <p:blipFill>
          <a:blip r:embed="rId3" cstate="print"/>
          <a:srcRect/>
          <a:stretch>
            <a:fillRect/>
          </a:stretch>
        </p:blipFill>
        <p:spPr bwMode="auto">
          <a:xfrm>
            <a:off x="6948488" y="2060575"/>
            <a:ext cx="1911350" cy="2497138"/>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23850" y="549275"/>
            <a:ext cx="7127875" cy="796925"/>
          </a:xfrm>
        </p:spPr>
        <p:txBody>
          <a:bodyPr/>
          <a:lstStyle/>
          <a:p>
            <a:pPr eaLnBrk="1" hangingPunct="1"/>
            <a:r>
              <a:rPr lang="cs-CZ" altLang="de-DE" sz="3200" i="1" dirty="0" smtClean="0"/>
              <a:t>Jedle bělokorá při klimatické změně</a:t>
            </a:r>
            <a:r>
              <a:rPr lang="de-DE" altLang="de-DE" i="1" dirty="0" smtClean="0"/>
              <a:t/>
            </a:r>
            <a:br>
              <a:rPr lang="de-DE" altLang="de-DE" i="1" dirty="0" smtClean="0"/>
            </a:br>
            <a:r>
              <a:rPr lang="cs-CZ" altLang="de-DE" sz="2400" i="1" dirty="0" smtClean="0"/>
              <a:t>minimální ztráty ploch</a:t>
            </a:r>
            <a:endParaRPr lang="de-DE" altLang="de-DE" sz="2400" i="1" dirty="0" smtClean="0"/>
          </a:p>
        </p:txBody>
      </p:sp>
      <p:pic>
        <p:nvPicPr>
          <p:cNvPr id="20483" name="Picture 4"/>
          <p:cNvPicPr>
            <a:picLocks noChangeAspect="1" noChangeArrowheads="1"/>
          </p:cNvPicPr>
          <p:nvPr/>
        </p:nvPicPr>
        <p:blipFill>
          <a:blip r:embed="rId2" cstate="print"/>
          <a:srcRect/>
          <a:stretch>
            <a:fillRect/>
          </a:stretch>
        </p:blipFill>
        <p:spPr bwMode="auto">
          <a:xfrm>
            <a:off x="179388" y="1412875"/>
            <a:ext cx="7451725" cy="5272088"/>
          </a:xfrm>
          <a:prstGeom prst="rect">
            <a:avLst/>
          </a:prstGeom>
          <a:noFill/>
          <a:ln w="9525">
            <a:noFill/>
            <a:miter lim="800000"/>
            <a:headEnd/>
            <a:tailEnd/>
          </a:ln>
        </p:spPr>
      </p:pic>
      <p:sp>
        <p:nvSpPr>
          <p:cNvPr id="20484" name="Rectangle 5"/>
          <p:cNvSpPr>
            <a:spLocks noChangeArrowheads="1"/>
          </p:cNvSpPr>
          <p:nvPr/>
        </p:nvSpPr>
        <p:spPr bwMode="auto">
          <a:xfrm>
            <a:off x="2339975" y="1628775"/>
            <a:ext cx="5051425" cy="796925"/>
          </a:xfrm>
          <a:prstGeom prst="rect">
            <a:avLst/>
          </a:prstGeom>
          <a:noFill/>
          <a:ln w="9525">
            <a:noFill/>
            <a:miter lim="800000"/>
            <a:headEnd/>
            <a:tailEnd/>
          </a:ln>
        </p:spPr>
        <p:txBody>
          <a:bodyPr anchor="ctr"/>
          <a:lstStyle/>
          <a:p>
            <a:pPr eaLnBrk="1" hangingPunct="1"/>
            <a:r>
              <a:rPr lang="de-DE" altLang="de-DE" sz="1800" dirty="0" err="1" smtClean="0">
                <a:solidFill>
                  <a:schemeClr val="tx2"/>
                </a:solidFill>
              </a:rPr>
              <a:t>Klim</a:t>
            </a:r>
            <a:r>
              <a:rPr lang="cs-CZ" altLang="de-DE" sz="1800" dirty="0" err="1" smtClean="0">
                <a:solidFill>
                  <a:schemeClr val="tx2"/>
                </a:solidFill>
              </a:rPr>
              <a:t>tická</a:t>
            </a:r>
            <a:r>
              <a:rPr lang="cs-CZ" altLang="de-DE" sz="1800" dirty="0" smtClean="0">
                <a:solidFill>
                  <a:schemeClr val="tx2"/>
                </a:solidFill>
              </a:rPr>
              <a:t> oblast jedle</a:t>
            </a:r>
            <a:r>
              <a:rPr lang="de-DE" altLang="de-DE" sz="4400" dirty="0">
                <a:solidFill>
                  <a:schemeClr val="tx2"/>
                </a:solidFill>
              </a:rPr>
              <a:t/>
            </a:r>
            <a:br>
              <a:rPr lang="de-DE" altLang="de-DE" sz="4400" dirty="0">
                <a:solidFill>
                  <a:schemeClr val="tx2"/>
                </a:solidFill>
              </a:rPr>
            </a:br>
            <a:r>
              <a:rPr lang="de-DE" altLang="de-DE" sz="1800" dirty="0" smtClean="0">
                <a:solidFill>
                  <a:schemeClr val="tx2"/>
                </a:solidFill>
              </a:rPr>
              <a:t>(</a:t>
            </a:r>
            <a:r>
              <a:rPr lang="cs-CZ" altLang="de-DE" sz="1800" dirty="0" smtClean="0">
                <a:solidFill>
                  <a:schemeClr val="tx2"/>
                </a:solidFill>
              </a:rPr>
              <a:t>dle</a:t>
            </a:r>
            <a:r>
              <a:rPr lang="de-DE" altLang="de-DE" sz="1800" dirty="0" smtClean="0">
                <a:solidFill>
                  <a:schemeClr val="tx2"/>
                </a:solidFill>
              </a:rPr>
              <a:t> Kölling</a:t>
            </a:r>
            <a:r>
              <a:rPr lang="cs-CZ" altLang="de-DE" sz="1800" dirty="0" smtClean="0">
                <a:solidFill>
                  <a:schemeClr val="tx2"/>
                </a:solidFill>
              </a:rPr>
              <a:t>a</a:t>
            </a:r>
            <a:r>
              <a:rPr lang="de-DE" altLang="de-DE" sz="1800" dirty="0" smtClean="0">
                <a:solidFill>
                  <a:schemeClr val="tx2"/>
                </a:solidFill>
              </a:rPr>
              <a:t> </a:t>
            </a:r>
            <a:r>
              <a:rPr lang="de-DE" altLang="de-DE" sz="1800" dirty="0">
                <a:solidFill>
                  <a:schemeClr val="tx2"/>
                </a:solidFill>
              </a:rPr>
              <a:t>2007)</a:t>
            </a:r>
          </a:p>
        </p:txBody>
      </p:sp>
      <p:sp>
        <p:nvSpPr>
          <p:cNvPr id="20485" name="Text Box 9"/>
          <p:cNvSpPr>
            <a:spLocks noGrp="1" noChangeArrowheads="1"/>
          </p:cNvSpPr>
          <p:nvPr>
            <p:ph type="body" idx="1"/>
          </p:nvPr>
        </p:nvSpPr>
        <p:spPr>
          <a:xfrm>
            <a:off x="4572000" y="2565400"/>
            <a:ext cx="2528888" cy="1009650"/>
          </a:xfrm>
          <a:solidFill>
            <a:schemeClr val="bg1"/>
          </a:solidFill>
          <a:ln>
            <a:solidFill>
              <a:schemeClr val="tx1"/>
            </a:solidFill>
          </a:ln>
        </p:spPr>
        <p:txBody>
          <a:bodyPr/>
          <a:lstStyle/>
          <a:p>
            <a:pPr algn="ctr" eaLnBrk="1" hangingPunct="1">
              <a:lnSpc>
                <a:spcPct val="80000"/>
              </a:lnSpc>
              <a:spcBef>
                <a:spcPct val="50000"/>
              </a:spcBef>
              <a:buFontTx/>
              <a:buNone/>
            </a:pPr>
            <a:r>
              <a:rPr lang="cs-CZ" altLang="de-DE" sz="1800" b="1" dirty="0" smtClean="0"/>
              <a:t>Jedle bělokorá je předpokládané klimatické změně lépe přizpůsobena</a:t>
            </a:r>
            <a:endParaRPr lang="de-DE" altLang="de-DE" sz="1800" b="1" dirty="0" smtClean="0"/>
          </a:p>
        </p:txBody>
      </p:sp>
      <p:pic>
        <p:nvPicPr>
          <p:cNvPr id="20486" name="Picture 10"/>
          <p:cNvPicPr>
            <a:picLocks noChangeAspect="1" noChangeArrowheads="1"/>
          </p:cNvPicPr>
          <p:nvPr/>
        </p:nvPicPr>
        <p:blipFill>
          <a:blip r:embed="rId3" cstate="print"/>
          <a:srcRect/>
          <a:stretch>
            <a:fillRect/>
          </a:stretch>
        </p:blipFill>
        <p:spPr bwMode="auto">
          <a:xfrm>
            <a:off x="7596188" y="2636838"/>
            <a:ext cx="1471612" cy="196215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a:xfrm>
            <a:off x="179388" y="136525"/>
            <a:ext cx="8785225" cy="1143000"/>
          </a:xfrm>
          <a:solidFill>
            <a:srgbClr val="92D050"/>
          </a:solidFill>
        </p:spPr>
        <p:txBody>
          <a:bodyPr anchor="ctr"/>
          <a:lstStyle/>
          <a:p>
            <a:r>
              <a:rPr lang="de-DE" altLang="de-DE" sz="2400" b="1" dirty="0" smtClean="0"/>
              <a:t>N</a:t>
            </a:r>
            <a:r>
              <a:rPr lang="cs-CZ" altLang="de-DE" sz="2400" b="1" dirty="0" err="1" smtClean="0"/>
              <a:t>utnost</a:t>
            </a:r>
            <a:r>
              <a:rPr lang="cs-CZ" altLang="de-DE" sz="2400" b="1" dirty="0" smtClean="0"/>
              <a:t> přestavby lesa a přiměřené myslivecké strategie z </a:t>
            </a:r>
            <a:r>
              <a:rPr lang="cs-CZ" altLang="de-DE" sz="2400" b="1" dirty="0" err="1" smtClean="0"/>
              <a:t>poledu</a:t>
            </a:r>
            <a:r>
              <a:rPr lang="cs-CZ" altLang="de-DE" sz="2400" b="1" dirty="0" smtClean="0"/>
              <a:t> LS </a:t>
            </a:r>
            <a:r>
              <a:rPr lang="de-DE" altLang="de-DE" sz="2400" b="1" dirty="0" err="1" smtClean="0"/>
              <a:t>Eibenstock</a:t>
            </a:r>
            <a:endParaRPr lang="de-DE" altLang="de-DE" sz="2400" b="1" dirty="0" smtClean="0"/>
          </a:p>
        </p:txBody>
      </p:sp>
      <p:pic>
        <p:nvPicPr>
          <p:cNvPr id="21507" name="Picture 10"/>
          <p:cNvPicPr>
            <a:picLocks noGrp="1" noChangeAspect="1" noChangeArrowheads="1"/>
          </p:cNvPicPr>
          <p:nvPr>
            <p:ph idx="1"/>
          </p:nvPr>
        </p:nvPicPr>
        <p:blipFill>
          <a:blip r:embed="rId3" cstate="print"/>
          <a:srcRect/>
          <a:stretch>
            <a:fillRect/>
          </a:stretch>
        </p:blipFill>
        <p:spPr>
          <a:xfrm>
            <a:off x="254000" y="1557338"/>
            <a:ext cx="3251200" cy="2438400"/>
          </a:xfrm>
        </p:spPr>
      </p:pic>
      <p:pic>
        <p:nvPicPr>
          <p:cNvPr id="21508" name="Picture 2"/>
          <p:cNvPicPr>
            <a:picLocks noChangeAspect="1" noChangeArrowheads="1"/>
          </p:cNvPicPr>
          <p:nvPr/>
        </p:nvPicPr>
        <p:blipFill>
          <a:blip r:embed="rId4" cstate="print"/>
          <a:srcRect/>
          <a:stretch>
            <a:fillRect/>
          </a:stretch>
        </p:blipFill>
        <p:spPr bwMode="auto">
          <a:xfrm>
            <a:off x="250825" y="4424363"/>
            <a:ext cx="3254375" cy="2273300"/>
          </a:xfrm>
          <a:prstGeom prst="rect">
            <a:avLst/>
          </a:prstGeom>
          <a:noFill/>
          <a:ln w="9525">
            <a:noFill/>
            <a:miter lim="800000"/>
            <a:headEnd/>
            <a:tailEnd/>
          </a:ln>
          <a:effectLst/>
        </p:spPr>
      </p:pic>
      <p:sp>
        <p:nvSpPr>
          <p:cNvPr id="8" name="Textfeld 7"/>
          <p:cNvSpPr txBox="1"/>
          <p:nvPr/>
        </p:nvSpPr>
        <p:spPr>
          <a:xfrm>
            <a:off x="3708400" y="1531938"/>
            <a:ext cx="5327650" cy="4893647"/>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l">
              <a:defRPr/>
            </a:pPr>
            <a:r>
              <a:rPr lang="de-DE" b="1" dirty="0" smtClean="0"/>
              <a:t>Struktur</a:t>
            </a:r>
            <a:r>
              <a:rPr lang="cs-CZ" b="1" dirty="0" err="1" smtClean="0"/>
              <a:t>álně</a:t>
            </a:r>
            <a:r>
              <a:rPr lang="cs-CZ" b="1" dirty="0" smtClean="0"/>
              <a:t> chudé jehličnaté lesy převládají v lesích Saska</a:t>
            </a:r>
            <a:r>
              <a:rPr lang="de-DE" b="1" dirty="0" smtClean="0"/>
              <a:t>, </a:t>
            </a:r>
            <a:r>
              <a:rPr lang="cs-CZ" b="1" dirty="0" smtClean="0"/>
              <a:t>neodpovídají požadavkům společnosti</a:t>
            </a:r>
            <a:r>
              <a:rPr lang="de-DE" b="1" dirty="0" smtClean="0"/>
              <a:t>:</a:t>
            </a:r>
            <a:endParaRPr lang="de-DE" b="1" dirty="0"/>
          </a:p>
          <a:p>
            <a:pPr>
              <a:defRPr/>
            </a:pPr>
            <a:endParaRPr lang="de-DE" dirty="0"/>
          </a:p>
          <a:p>
            <a:pPr marL="342900" indent="-342900" algn="l">
              <a:buFont typeface="Arial" panose="020B0604020202020204" pitchFamily="34" charset="0"/>
              <a:buChar char="•"/>
              <a:defRPr/>
            </a:pPr>
            <a:r>
              <a:rPr lang="cs-CZ" dirty="0" smtClean="0"/>
              <a:t>Zhoršování stavu půdy</a:t>
            </a:r>
            <a:endParaRPr lang="de-DE" dirty="0"/>
          </a:p>
          <a:p>
            <a:pPr marL="285750" indent="-285750" algn="l">
              <a:buFont typeface="Arial" panose="020B0604020202020204" pitchFamily="34" charset="0"/>
              <a:buChar char="•"/>
              <a:defRPr/>
            </a:pPr>
            <a:r>
              <a:rPr lang="cs-CZ" dirty="0" err="1" smtClean="0"/>
              <a:t>Zůžený</a:t>
            </a:r>
            <a:r>
              <a:rPr lang="cs-CZ" dirty="0" smtClean="0"/>
              <a:t> životní prostor</a:t>
            </a:r>
            <a:r>
              <a:rPr lang="de-DE" dirty="0" smtClean="0"/>
              <a:t>         </a:t>
            </a:r>
            <a:r>
              <a:rPr lang="de-DE" dirty="0"/>
              <a:t>	</a:t>
            </a:r>
            <a:r>
              <a:rPr lang="cs-CZ" dirty="0" smtClean="0"/>
              <a:t>Úbytek druhů</a:t>
            </a:r>
            <a:r>
              <a:rPr lang="de-DE" dirty="0" smtClean="0"/>
              <a:t> </a:t>
            </a:r>
            <a:r>
              <a:rPr lang="de-DE" dirty="0"/>
              <a:t>+ </a:t>
            </a:r>
            <a:r>
              <a:rPr lang="cs-CZ" dirty="0" smtClean="0"/>
              <a:t>škody zvěří</a:t>
            </a:r>
            <a:endParaRPr lang="de-DE" dirty="0"/>
          </a:p>
          <a:p>
            <a:pPr marL="285750" indent="-285750" algn="l">
              <a:buFont typeface="Arial" panose="020B0604020202020204" pitchFamily="34" charset="0"/>
              <a:buChar char="•"/>
              <a:defRPr/>
            </a:pPr>
            <a:r>
              <a:rPr lang="cs-CZ" dirty="0" smtClean="0"/>
              <a:t>Snížená ochrana před povodněmi</a:t>
            </a:r>
            <a:endParaRPr lang="de-DE" dirty="0"/>
          </a:p>
          <a:p>
            <a:pPr marL="285750" indent="-285750" algn="l">
              <a:buFont typeface="Arial" panose="020B0604020202020204" pitchFamily="34" charset="0"/>
              <a:buChar char="•"/>
              <a:defRPr/>
            </a:pPr>
            <a:r>
              <a:rPr lang="cs-CZ" dirty="0" smtClean="0"/>
              <a:t>Horší tvorba pitné vody</a:t>
            </a:r>
            <a:endParaRPr lang="de-DE" dirty="0"/>
          </a:p>
          <a:p>
            <a:pPr marL="285750" indent="-285750" algn="l">
              <a:buFont typeface="Arial" panose="020B0604020202020204" pitchFamily="34" charset="0"/>
              <a:buChar char="•"/>
              <a:defRPr/>
            </a:pPr>
            <a:r>
              <a:rPr lang="cs-CZ" dirty="0" smtClean="0"/>
              <a:t>Výpadky výnosů katastrofami</a:t>
            </a:r>
            <a:endParaRPr lang="de-DE" dirty="0"/>
          </a:p>
          <a:p>
            <a:pPr marL="285750" indent="-285750" algn="l">
              <a:buFont typeface="Arial" panose="020B0604020202020204" pitchFamily="34" charset="0"/>
              <a:buChar char="•"/>
              <a:defRPr/>
            </a:pPr>
            <a:r>
              <a:rPr lang="cs-CZ" dirty="0" smtClean="0"/>
              <a:t>Omezená rekreační hodnota</a:t>
            </a:r>
            <a:endParaRPr lang="de-DE" dirty="0"/>
          </a:p>
          <a:p>
            <a:pPr>
              <a:defRPr/>
            </a:pPr>
            <a:endParaRPr lang="de-DE" dirty="0"/>
          </a:p>
        </p:txBody>
      </p:sp>
      <p:sp>
        <p:nvSpPr>
          <p:cNvPr id="21510" name="Textfeld 8"/>
          <p:cNvSpPr txBox="1">
            <a:spLocks noChangeArrowheads="1"/>
          </p:cNvSpPr>
          <p:nvPr/>
        </p:nvSpPr>
        <p:spPr bwMode="auto">
          <a:xfrm>
            <a:off x="3708400" y="6396038"/>
            <a:ext cx="5111750" cy="461665"/>
          </a:xfrm>
          <a:prstGeom prst="rect">
            <a:avLst/>
          </a:prstGeom>
          <a:noFill/>
          <a:ln w="9525">
            <a:noFill/>
            <a:miter lim="800000"/>
            <a:headEnd/>
            <a:tailEnd/>
          </a:ln>
        </p:spPr>
        <p:txBody>
          <a:bodyPr>
            <a:spAutoFit/>
          </a:bodyPr>
          <a:lstStyle/>
          <a:p>
            <a:pPr eaLnBrk="1" hangingPunct="1"/>
            <a:r>
              <a:rPr lang="cs-CZ" altLang="de-DE" b="1" dirty="0" smtClean="0">
                <a:solidFill>
                  <a:srgbClr val="FF0000"/>
                </a:solidFill>
                <a:latin typeface="Calibri" pitchFamily="34" charset="0"/>
              </a:rPr>
              <a:t>Rostoucí rizika díky klimatické změně</a:t>
            </a:r>
            <a:endParaRPr lang="de-DE" altLang="de-DE" b="1" dirty="0">
              <a:solidFill>
                <a:srgbClr val="FF0000"/>
              </a:solidFill>
              <a:latin typeface="Calibri" pitchFamily="34" charset="0"/>
            </a:endParaRPr>
          </a:p>
        </p:txBody>
      </p:sp>
      <p:sp>
        <p:nvSpPr>
          <p:cNvPr id="10" name="Pfeil nach unten 9"/>
          <p:cNvSpPr/>
          <p:nvPr/>
        </p:nvSpPr>
        <p:spPr>
          <a:xfrm>
            <a:off x="5807075" y="6021388"/>
            <a:ext cx="457200" cy="34925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sp>
        <p:nvSpPr>
          <p:cNvPr id="11" name="Nach unten gekrümmter Pfeil 10"/>
          <p:cNvSpPr/>
          <p:nvPr/>
        </p:nvSpPr>
        <p:spPr>
          <a:xfrm>
            <a:off x="4140200" y="4235450"/>
            <a:ext cx="360363" cy="188913"/>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de-DE" dirty="0">
                <a:solidFill>
                  <a:schemeClr val="tx1"/>
                </a:solidFill>
              </a:rPr>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50825" y="503238"/>
            <a:ext cx="8569325" cy="519112"/>
          </a:xfrm>
          <a:prstGeom prst="rect">
            <a:avLst/>
          </a:prstGeom>
          <a:noFill/>
          <a:ln w="9525">
            <a:noFill/>
            <a:round/>
            <a:headEnd/>
            <a:tailEnd/>
          </a:ln>
          <a:effectLst/>
        </p:spPr>
        <p:txBody>
          <a:bodyPr anchor="ct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2800" b="1">
                <a:solidFill>
                  <a:srgbClr val="000000"/>
                </a:solidFill>
                <a:cs typeface="Arial" charset="0"/>
              </a:rPr>
              <a:t>Klima a lesní společenstvo spolu souvisí</a:t>
            </a:r>
          </a:p>
        </p:txBody>
      </p:sp>
      <p:pic>
        <p:nvPicPr>
          <p:cNvPr id="22531" name="Picture 2"/>
          <p:cNvPicPr>
            <a:picLocks noChangeAspect="1" noChangeArrowheads="1"/>
          </p:cNvPicPr>
          <p:nvPr/>
        </p:nvPicPr>
        <p:blipFill>
          <a:blip r:embed="rId3" cstate="print"/>
          <a:srcRect/>
          <a:stretch>
            <a:fillRect/>
          </a:stretch>
        </p:blipFill>
        <p:spPr bwMode="auto">
          <a:xfrm>
            <a:off x="0" y="1341438"/>
            <a:ext cx="4716463" cy="3579812"/>
          </a:xfrm>
          <a:prstGeom prst="rect">
            <a:avLst/>
          </a:prstGeom>
          <a:noFill/>
          <a:ln w="9525">
            <a:noFill/>
            <a:round/>
            <a:headEnd/>
            <a:tailEnd/>
          </a:ln>
          <a:effectLst/>
        </p:spPr>
      </p:pic>
      <p:sp>
        <p:nvSpPr>
          <p:cNvPr id="22532" name="Text Box 3"/>
          <p:cNvSpPr txBox="1">
            <a:spLocks noChangeArrowheads="1"/>
          </p:cNvSpPr>
          <p:nvPr/>
        </p:nvSpPr>
        <p:spPr bwMode="auto">
          <a:xfrm>
            <a:off x="1858963" y="1028700"/>
            <a:ext cx="2081212" cy="368300"/>
          </a:xfrm>
          <a:prstGeom prst="rect">
            <a:avLst/>
          </a:prstGeom>
          <a:noFill/>
          <a:ln w="9525">
            <a:noFill/>
            <a:round/>
            <a:headEnd/>
            <a:tailEnd/>
          </a:ln>
          <a:effectLst/>
        </p:spPr>
        <p:txBody>
          <a:bodyPr wrap="none"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a:solidFill>
                  <a:srgbClr val="000000"/>
                </a:solidFill>
                <a:cs typeface="Arial" charset="0"/>
              </a:rPr>
              <a:t>Období 1971-2000</a:t>
            </a:r>
          </a:p>
        </p:txBody>
      </p:sp>
      <p:pic>
        <p:nvPicPr>
          <p:cNvPr id="22533" name="Picture 4"/>
          <p:cNvPicPr>
            <a:picLocks noChangeAspect="1" noChangeArrowheads="1"/>
          </p:cNvPicPr>
          <p:nvPr/>
        </p:nvPicPr>
        <p:blipFill>
          <a:blip r:embed="rId4" cstate="print"/>
          <a:srcRect/>
          <a:stretch>
            <a:fillRect/>
          </a:stretch>
        </p:blipFill>
        <p:spPr bwMode="auto">
          <a:xfrm>
            <a:off x="2484438" y="3716338"/>
            <a:ext cx="2246312" cy="2420937"/>
          </a:xfrm>
          <a:prstGeom prst="rect">
            <a:avLst/>
          </a:prstGeom>
          <a:noFill/>
          <a:ln w="9525">
            <a:noFill/>
            <a:round/>
            <a:headEnd/>
            <a:tailEnd/>
          </a:ln>
          <a:effectLst/>
        </p:spPr>
      </p:pic>
      <p:pic>
        <p:nvPicPr>
          <p:cNvPr id="22534" name="Picture 5"/>
          <p:cNvPicPr>
            <a:picLocks noChangeAspect="1" noChangeArrowheads="1"/>
          </p:cNvPicPr>
          <p:nvPr/>
        </p:nvPicPr>
        <p:blipFill>
          <a:blip r:embed="rId5" cstate="print"/>
          <a:srcRect/>
          <a:stretch>
            <a:fillRect/>
          </a:stretch>
        </p:blipFill>
        <p:spPr bwMode="auto">
          <a:xfrm>
            <a:off x="4427538" y="2636838"/>
            <a:ext cx="4716462" cy="3579812"/>
          </a:xfrm>
          <a:prstGeom prst="rect">
            <a:avLst/>
          </a:prstGeom>
          <a:noFill/>
          <a:ln w="9525">
            <a:noFill/>
            <a:round/>
            <a:headEnd/>
            <a:tailEnd/>
          </a:ln>
          <a:effectLst/>
        </p:spPr>
      </p:pic>
      <p:sp>
        <p:nvSpPr>
          <p:cNvPr id="22535" name="Text Box 6"/>
          <p:cNvSpPr txBox="1">
            <a:spLocks noChangeArrowheads="1"/>
          </p:cNvSpPr>
          <p:nvPr/>
        </p:nvSpPr>
        <p:spPr bwMode="auto">
          <a:xfrm>
            <a:off x="5584825" y="5734050"/>
            <a:ext cx="2308225" cy="368300"/>
          </a:xfrm>
          <a:prstGeom prst="rect">
            <a:avLst/>
          </a:prstGeom>
          <a:noFill/>
          <a:ln w="9525">
            <a:noFill/>
            <a:round/>
            <a:headEnd/>
            <a:tailEnd/>
          </a:ln>
          <a:effectLst/>
        </p:spPr>
        <p:txBody>
          <a:bodyPr wrap="none"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a:solidFill>
                  <a:srgbClr val="000000"/>
                </a:solidFill>
                <a:cs typeface="Arial" charset="0"/>
              </a:rPr>
              <a:t>Prognóza 2091-2100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p:cNvSpPr>
            <a:spLocks noGrp="1"/>
          </p:cNvSpPr>
          <p:nvPr>
            <p:ph type="title"/>
          </p:nvPr>
        </p:nvSpPr>
        <p:spPr>
          <a:xfrm>
            <a:off x="468313" y="-315913"/>
            <a:ext cx="6654800" cy="1190626"/>
          </a:xfrm>
        </p:spPr>
        <p:txBody>
          <a:bodyPr/>
          <a:lstStyle/>
          <a:p>
            <a:r>
              <a:rPr lang="cs-CZ" altLang="de-DE" sz="4000" b="1" dirty="0" smtClean="0"/>
              <a:t>Cíle lesní správy</a:t>
            </a:r>
            <a:endParaRPr lang="de-DE" altLang="de-DE" sz="4000" b="1" dirty="0" smtClean="0"/>
          </a:p>
        </p:txBody>
      </p:sp>
      <p:sp>
        <p:nvSpPr>
          <p:cNvPr id="23555" name="Inhaltsplatzhalter 2"/>
          <p:cNvSpPr>
            <a:spLocks noGrp="1"/>
          </p:cNvSpPr>
          <p:nvPr>
            <p:ph idx="1"/>
          </p:nvPr>
        </p:nvSpPr>
        <p:spPr>
          <a:xfrm>
            <a:off x="323850" y="1052513"/>
            <a:ext cx="8569325" cy="5256212"/>
          </a:xfrm>
          <a:ln w="57150">
            <a:solidFill>
              <a:srgbClr val="69BE28"/>
            </a:solidFill>
          </a:ln>
        </p:spPr>
        <p:txBody>
          <a:bodyPr anchor="ctr"/>
          <a:lstStyle/>
          <a:p>
            <a:r>
              <a:rPr lang="cs-CZ" altLang="de-DE" sz="2000" dirty="0" smtClean="0"/>
              <a:t>Vytvoření stabilních a výnosově bohatých smíšených porostů ve strukturách lesa trvale plně tvořivého</a:t>
            </a:r>
            <a:r>
              <a:rPr lang="de-DE" altLang="de-DE" sz="2000" dirty="0" smtClean="0"/>
              <a:t>; </a:t>
            </a:r>
            <a:r>
              <a:rPr lang="cs-CZ" altLang="de-DE" sz="2000" dirty="0" smtClean="0"/>
              <a:t>přizpůsobení lesů klimatické změně</a:t>
            </a:r>
            <a:endParaRPr lang="de-DE" altLang="de-DE" sz="2000" dirty="0" smtClean="0"/>
          </a:p>
          <a:p>
            <a:r>
              <a:rPr lang="cs-CZ" altLang="de-DE" sz="2000" dirty="0" smtClean="0"/>
              <a:t>Zlepšení výnosové situace</a:t>
            </a:r>
            <a:r>
              <a:rPr lang="de-DE" altLang="de-DE" sz="2000" dirty="0" smtClean="0"/>
              <a:t> </a:t>
            </a:r>
            <a:r>
              <a:rPr lang="de-DE" altLang="de-DE" sz="2000" dirty="0" smtClean="0"/>
              <a:t>– </a:t>
            </a:r>
            <a:r>
              <a:rPr lang="cs-CZ" altLang="de-DE" sz="2000" dirty="0" smtClean="0"/>
              <a:t>cenné sortimenty, minimalizace ztrát</a:t>
            </a:r>
          </a:p>
          <a:p>
            <a:r>
              <a:rPr lang="cs-CZ" altLang="de-DE" sz="2000" dirty="0" smtClean="0"/>
              <a:t>Vytvoření samoregulačního </a:t>
            </a:r>
            <a:r>
              <a:rPr lang="cs-CZ" altLang="de-DE" sz="2000" dirty="0" err="1" smtClean="0"/>
              <a:t>obnovního</a:t>
            </a:r>
            <a:r>
              <a:rPr lang="cs-CZ" altLang="de-DE" sz="2000" dirty="0" smtClean="0"/>
              <a:t> systému přes přirozenou obnovu, udržení genetické </a:t>
            </a:r>
            <a:r>
              <a:rPr lang="cs-CZ" altLang="de-DE" sz="2000" dirty="0" err="1" smtClean="0"/>
              <a:t>rozanitosti</a:t>
            </a:r>
            <a:endParaRPr lang="de-DE" altLang="de-DE" sz="2000" dirty="0" smtClean="0"/>
          </a:p>
          <a:p>
            <a:r>
              <a:rPr lang="cs-CZ" altLang="de-DE" sz="2000" dirty="0" smtClean="0"/>
              <a:t>Zvýšení biodiverzity a rekreačních účinků</a:t>
            </a:r>
            <a:endParaRPr lang="de-DE" altLang="de-DE" sz="2000" dirty="0" smtClean="0"/>
          </a:p>
          <a:p>
            <a:r>
              <a:rPr lang="cs-CZ" altLang="de-DE" sz="2000" dirty="0" smtClean="0"/>
              <a:t>Lepší tvorba podzemních vod a kvalita vody</a:t>
            </a:r>
            <a:r>
              <a:rPr lang="de-DE" altLang="de-DE" sz="2000" dirty="0" smtClean="0"/>
              <a:t>; </a:t>
            </a:r>
            <a:r>
              <a:rPr lang="cs-CZ" altLang="de-DE" sz="2000" dirty="0" smtClean="0"/>
              <a:t>zvýšení povodňové ochrany</a:t>
            </a:r>
            <a:endParaRPr lang="de-DE" altLang="de-DE" sz="2000" dirty="0" smtClean="0"/>
          </a:p>
          <a:p>
            <a:r>
              <a:rPr lang="cs-CZ" altLang="de-DE" sz="2000" b="1" dirty="0" smtClean="0"/>
              <a:t>Udržení vitální populace zvěře v udržitelně regenerujícím se prostředí</a:t>
            </a:r>
            <a:endParaRPr lang="de-DE" altLang="de-DE" sz="2000" b="1" dirty="0" smtClean="0"/>
          </a:p>
        </p:txBody>
      </p:sp>
      <p:sp>
        <p:nvSpPr>
          <p:cNvPr id="23556"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D79B3BB8-11B9-4D9A-AC0D-145F70F8CC85}"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23557" name="Foliennummernplatzhalter 4"/>
          <p:cNvSpPr>
            <a:spLocks noGrp="1"/>
          </p:cNvSpPr>
          <p:nvPr>
            <p:ph type="sldNum" sz="quarter" idx="11"/>
          </p:nvPr>
        </p:nvSpPr>
        <p:spPr>
          <a:noFill/>
          <a:ln>
            <a:miter lim="800000"/>
            <a:headEnd/>
            <a:tailEnd/>
          </a:ln>
        </p:spPr>
        <p:txBody>
          <a:bodyPr/>
          <a:lstStyle/>
          <a:p>
            <a:fld id="{913A3A13-9320-4F29-996C-65BC749F6CF5}" type="slidenum">
              <a:rPr lang="de-DE" altLang="de-DE" smtClean="0">
                <a:ea typeface="ＭＳ Ｐゴシック" pitchFamily="34" charset="-128"/>
              </a:rPr>
              <a:pPr/>
              <a:t>19</a:t>
            </a:fld>
            <a:endParaRPr lang="de-DE" altLang="de-DE" smtClean="0">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3" cstate="print"/>
          <a:srcRect/>
          <a:stretch>
            <a:fillRect/>
          </a:stretch>
        </p:blipFill>
        <p:spPr bwMode="auto">
          <a:xfrm>
            <a:off x="971550" y="1203325"/>
            <a:ext cx="6337300" cy="4914900"/>
          </a:xfrm>
          <a:prstGeom prst="rect">
            <a:avLst/>
          </a:prstGeom>
          <a:noFill/>
          <a:ln w="9525">
            <a:noFill/>
            <a:round/>
            <a:headEnd/>
            <a:tailEnd/>
          </a:ln>
          <a:effectLst/>
        </p:spPr>
      </p:pic>
      <p:sp>
        <p:nvSpPr>
          <p:cNvPr id="6147" name="Text Box 2"/>
          <p:cNvSpPr txBox="1">
            <a:spLocks noChangeArrowheads="1"/>
          </p:cNvSpPr>
          <p:nvPr/>
        </p:nvSpPr>
        <p:spPr bwMode="auto">
          <a:xfrm>
            <a:off x="468313" y="0"/>
            <a:ext cx="8280400" cy="1190625"/>
          </a:xfrm>
          <a:prstGeom prst="rect">
            <a:avLst/>
          </a:prstGeom>
          <a:noFill/>
          <a:ln w="9525">
            <a:noFill/>
            <a:round/>
            <a:headEnd/>
            <a:tailEnd/>
          </a:ln>
          <a:effectLst/>
        </p:spPr>
        <p:txBody>
          <a:bodyPr anchor="ct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4400">
                <a:solidFill>
                  <a:srgbClr val="000000"/>
                </a:solidFill>
                <a:latin typeface="Calibri" pitchFamily="34" charset="0"/>
                <a:ea typeface="Arial Unicode MS" pitchFamily="34" charset="-128"/>
                <a:cs typeface="Arial Unicode MS" pitchFamily="34" charset="-128"/>
              </a:rPr>
              <a:t>Lesní správy v Sasku</a:t>
            </a:r>
          </a:p>
        </p:txBody>
      </p:sp>
      <p:sp>
        <p:nvSpPr>
          <p:cNvPr id="6148" name="Text Box 3"/>
          <p:cNvSpPr txBox="1">
            <a:spLocks noChangeArrowheads="1"/>
          </p:cNvSpPr>
          <p:nvPr/>
        </p:nvSpPr>
        <p:spPr bwMode="auto">
          <a:xfrm>
            <a:off x="3906838" y="4803775"/>
            <a:ext cx="5113337" cy="326922"/>
          </a:xfrm>
          <a:prstGeom prst="rect">
            <a:avLst/>
          </a:prstGeom>
          <a:noFill/>
          <a:ln w="9525">
            <a:noFill/>
            <a:round/>
            <a:headEnd/>
            <a:tailEnd/>
          </a:ln>
          <a:effectLst/>
        </p:spPr>
        <p:txBody>
          <a:bodyPr lIns="79920" tIns="39960" rIns="79920" bIns="39960">
            <a:spAutoFit/>
          </a:bodyPr>
          <a:lstStyle/>
          <a:p>
            <a:pPr>
              <a:spcBef>
                <a:spcPts val="1000"/>
              </a:spcBef>
              <a:buFont typeface="Wingdings" pitchFamily="2" charset="2"/>
              <a:buNone/>
              <a:tabLst>
                <a:tab pos="0" algn="l"/>
                <a:tab pos="798513" algn="l"/>
                <a:tab pos="1600200" algn="l"/>
                <a:tab pos="2401888" algn="l"/>
                <a:tab pos="3203575" algn="l"/>
                <a:tab pos="4005263" algn="l"/>
                <a:tab pos="4806950" algn="l"/>
                <a:tab pos="5608638" algn="l"/>
                <a:tab pos="6410325" algn="l"/>
                <a:tab pos="7212013" algn="l"/>
                <a:tab pos="8013700" algn="l"/>
                <a:tab pos="8818563" algn="l"/>
                <a:tab pos="9617075" algn="l"/>
                <a:tab pos="10418763" algn="l"/>
                <a:tab pos="10780713" algn="l"/>
              </a:tabLst>
            </a:pPr>
            <a:r>
              <a:rPr lang="en-GB" altLang="de-DE" sz="1600" b="1" dirty="0" err="1">
                <a:solidFill>
                  <a:srgbClr val="000000"/>
                </a:solidFill>
                <a:cs typeface="Arial" charset="0"/>
              </a:rPr>
              <a:t>od</a:t>
            </a:r>
            <a:r>
              <a:rPr lang="en-GB" altLang="de-DE" sz="1600" b="1" dirty="0">
                <a:solidFill>
                  <a:srgbClr val="000000"/>
                </a:solidFill>
                <a:cs typeface="Arial" charset="0"/>
              </a:rPr>
              <a:t> 2008:</a:t>
            </a:r>
            <a:r>
              <a:rPr lang="en-GB" altLang="de-DE" sz="1600" dirty="0">
                <a:solidFill>
                  <a:srgbClr val="000000"/>
                </a:solidFill>
                <a:cs typeface="Arial" charset="0"/>
              </a:rPr>
              <a:t> </a:t>
            </a:r>
            <a:r>
              <a:rPr lang="en-GB" altLang="de-DE" sz="1600" dirty="0" err="1">
                <a:solidFill>
                  <a:srgbClr val="000000"/>
                </a:solidFill>
                <a:cs typeface="Arial" charset="0"/>
              </a:rPr>
              <a:t>Sachsenforst</a:t>
            </a:r>
            <a:r>
              <a:rPr lang="en-GB" altLang="de-DE" sz="1600" dirty="0">
                <a:solidFill>
                  <a:srgbClr val="000000"/>
                </a:solidFill>
                <a:cs typeface="Arial" charset="0"/>
              </a:rPr>
              <a:t> s 12 </a:t>
            </a:r>
            <a:r>
              <a:rPr lang="cs-CZ" altLang="de-DE" sz="1600" dirty="0" smtClean="0">
                <a:solidFill>
                  <a:srgbClr val="000000"/>
                </a:solidFill>
                <a:cs typeface="Arial" charset="0"/>
              </a:rPr>
              <a:t>lesními správami</a:t>
            </a:r>
            <a:r>
              <a:rPr lang="en-GB" altLang="de-DE" sz="1600" dirty="0" smtClean="0">
                <a:solidFill>
                  <a:srgbClr val="000000"/>
                </a:solidFill>
                <a:cs typeface="Arial" charset="0"/>
              </a:rPr>
              <a:t> </a:t>
            </a:r>
            <a:r>
              <a:rPr lang="en-GB" altLang="de-DE" sz="1600" dirty="0">
                <a:solidFill>
                  <a:srgbClr val="000000"/>
                </a:solidFill>
                <a:cs typeface="Arial" charset="0"/>
              </a:rPr>
              <a:t>+ </a:t>
            </a:r>
            <a:r>
              <a:rPr lang="en-GB" altLang="de-DE" sz="1600" dirty="0" err="1">
                <a:solidFill>
                  <a:srgbClr val="000000"/>
                </a:solidFill>
                <a:cs typeface="Arial" charset="0"/>
              </a:rPr>
              <a:t>AfG</a:t>
            </a:r>
            <a:endParaRPr lang="en-GB" altLang="de-DE" sz="1600" dirty="0">
              <a:solidFill>
                <a:srgbClr val="000000"/>
              </a:solidFill>
              <a:cs typeface="Arial" charset="0"/>
            </a:endParaRPr>
          </a:p>
        </p:txBody>
      </p:sp>
      <p:sp>
        <p:nvSpPr>
          <p:cNvPr id="6149" name="Text Box 4"/>
          <p:cNvSpPr txBox="1">
            <a:spLocks noChangeArrowheads="1"/>
          </p:cNvSpPr>
          <p:nvPr/>
        </p:nvSpPr>
        <p:spPr bwMode="auto">
          <a:xfrm>
            <a:off x="5724525" y="2570163"/>
            <a:ext cx="1150938" cy="520700"/>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Oberlausitz</a:t>
            </a:r>
          </a:p>
        </p:txBody>
      </p:sp>
      <p:sp>
        <p:nvSpPr>
          <p:cNvPr id="6150" name="Text Box 5"/>
          <p:cNvSpPr txBox="1">
            <a:spLocks noChangeArrowheads="1"/>
          </p:cNvSpPr>
          <p:nvPr/>
        </p:nvSpPr>
        <p:spPr bwMode="auto">
          <a:xfrm>
            <a:off x="2449513" y="1700213"/>
            <a:ext cx="1152525"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Taura</a:t>
            </a:r>
          </a:p>
        </p:txBody>
      </p:sp>
      <p:sp>
        <p:nvSpPr>
          <p:cNvPr id="6151" name="Text Box 6"/>
          <p:cNvSpPr txBox="1">
            <a:spLocks noChangeArrowheads="1"/>
          </p:cNvSpPr>
          <p:nvPr/>
        </p:nvSpPr>
        <p:spPr bwMode="auto">
          <a:xfrm>
            <a:off x="2449513" y="2570163"/>
            <a:ext cx="1152525"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Leipzig</a:t>
            </a:r>
          </a:p>
        </p:txBody>
      </p:sp>
      <p:sp>
        <p:nvSpPr>
          <p:cNvPr id="6152" name="Text Box 7"/>
          <p:cNvSpPr txBox="1">
            <a:spLocks noChangeArrowheads="1"/>
          </p:cNvSpPr>
          <p:nvPr/>
        </p:nvSpPr>
        <p:spPr bwMode="auto">
          <a:xfrm>
            <a:off x="2633663" y="3660775"/>
            <a:ext cx="1150937"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Chemnitz</a:t>
            </a:r>
          </a:p>
        </p:txBody>
      </p:sp>
      <p:sp>
        <p:nvSpPr>
          <p:cNvPr id="6153" name="Text Box 8"/>
          <p:cNvSpPr txBox="1">
            <a:spLocks noChangeArrowheads="1"/>
          </p:cNvSpPr>
          <p:nvPr/>
        </p:nvSpPr>
        <p:spPr bwMode="auto">
          <a:xfrm>
            <a:off x="3995738" y="3549650"/>
            <a:ext cx="1152525"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Bärenfels</a:t>
            </a:r>
          </a:p>
        </p:txBody>
      </p:sp>
      <p:sp>
        <p:nvSpPr>
          <p:cNvPr id="6154" name="Text Box 9"/>
          <p:cNvSpPr txBox="1">
            <a:spLocks noChangeArrowheads="1"/>
          </p:cNvSpPr>
          <p:nvPr/>
        </p:nvSpPr>
        <p:spPr bwMode="auto">
          <a:xfrm>
            <a:off x="3330575" y="4076700"/>
            <a:ext cx="1152525"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Marienberg</a:t>
            </a:r>
          </a:p>
        </p:txBody>
      </p:sp>
      <p:sp>
        <p:nvSpPr>
          <p:cNvPr id="6155" name="Text Box 10"/>
          <p:cNvSpPr txBox="1">
            <a:spLocks noChangeArrowheads="1"/>
          </p:cNvSpPr>
          <p:nvPr/>
        </p:nvSpPr>
        <p:spPr bwMode="auto">
          <a:xfrm>
            <a:off x="2728913" y="4660900"/>
            <a:ext cx="1152525"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Neudorf</a:t>
            </a:r>
          </a:p>
        </p:txBody>
      </p:sp>
      <p:sp>
        <p:nvSpPr>
          <p:cNvPr id="6156" name="Text Box 11"/>
          <p:cNvSpPr txBox="1">
            <a:spLocks noChangeArrowheads="1"/>
          </p:cNvSpPr>
          <p:nvPr/>
        </p:nvSpPr>
        <p:spPr bwMode="auto">
          <a:xfrm>
            <a:off x="2051050" y="4787900"/>
            <a:ext cx="1150938"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Eibenstock</a:t>
            </a:r>
          </a:p>
        </p:txBody>
      </p:sp>
      <p:sp>
        <p:nvSpPr>
          <p:cNvPr id="6157" name="Text Box 12"/>
          <p:cNvSpPr txBox="1">
            <a:spLocks noChangeArrowheads="1"/>
          </p:cNvSpPr>
          <p:nvPr/>
        </p:nvSpPr>
        <p:spPr bwMode="auto">
          <a:xfrm>
            <a:off x="1576388" y="5157788"/>
            <a:ext cx="1152525"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Adorf</a:t>
            </a:r>
          </a:p>
        </p:txBody>
      </p:sp>
      <p:sp>
        <p:nvSpPr>
          <p:cNvPr id="6158" name="Text Box 13"/>
          <p:cNvSpPr txBox="1">
            <a:spLocks noChangeArrowheads="1"/>
          </p:cNvSpPr>
          <p:nvPr/>
        </p:nvSpPr>
        <p:spPr bwMode="auto">
          <a:xfrm>
            <a:off x="1554163" y="4506913"/>
            <a:ext cx="1152525"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Plauen</a:t>
            </a:r>
          </a:p>
        </p:txBody>
      </p:sp>
      <p:sp>
        <p:nvSpPr>
          <p:cNvPr id="6159" name="Text Box 14"/>
          <p:cNvSpPr txBox="1">
            <a:spLocks noChangeArrowheads="1"/>
          </p:cNvSpPr>
          <p:nvPr/>
        </p:nvSpPr>
        <p:spPr bwMode="auto">
          <a:xfrm>
            <a:off x="3906838" y="2570163"/>
            <a:ext cx="1152525"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Dresden</a:t>
            </a:r>
          </a:p>
        </p:txBody>
      </p:sp>
      <p:sp>
        <p:nvSpPr>
          <p:cNvPr id="6160" name="Text Box 15"/>
          <p:cNvSpPr txBox="1">
            <a:spLocks noChangeArrowheads="1"/>
          </p:cNvSpPr>
          <p:nvPr/>
        </p:nvSpPr>
        <p:spPr bwMode="auto">
          <a:xfrm>
            <a:off x="4859338" y="2997200"/>
            <a:ext cx="1152525" cy="306388"/>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Neustadt</a:t>
            </a:r>
          </a:p>
        </p:txBody>
      </p:sp>
      <p:sp>
        <p:nvSpPr>
          <p:cNvPr id="6161" name="Text Box 16"/>
          <p:cNvSpPr txBox="1">
            <a:spLocks noChangeArrowheads="1"/>
          </p:cNvSpPr>
          <p:nvPr/>
        </p:nvSpPr>
        <p:spPr bwMode="auto">
          <a:xfrm>
            <a:off x="4859338" y="3360738"/>
            <a:ext cx="1316037" cy="306387"/>
          </a:xfrm>
          <a:prstGeom prst="rect">
            <a:avLst/>
          </a:prstGeom>
          <a:noFill/>
          <a:ln w="9525">
            <a:noFill/>
            <a:round/>
            <a:headEnd/>
            <a:tailEnd/>
          </a:ln>
          <a:effectLst/>
        </p:spPr>
        <p:txBody>
          <a:bodyPr lIns="90000" tIns="46800" rIns="90000" bIns="46800">
            <a:spAutoFit/>
          </a:bodyP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1400" b="1">
                <a:solidFill>
                  <a:srgbClr val="000000"/>
                </a:solidFill>
                <a:cs typeface="Arial" charset="0"/>
              </a:rPr>
              <a:t>Nationalpark</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0" y="112713"/>
            <a:ext cx="8074025" cy="795337"/>
          </a:xfrm>
          <a:prstGeom prst="rect">
            <a:avLst/>
          </a:prstGeom>
          <a:solidFill>
            <a:srgbClr val="92D050"/>
          </a:solidFill>
          <a:ln w="9525">
            <a:noFill/>
            <a:round/>
            <a:headEnd/>
            <a:tailEnd/>
          </a:ln>
          <a:effectLst/>
        </p:spPr>
        <p:txBody>
          <a:bodyPr anchor="ct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3200" b="1">
                <a:solidFill>
                  <a:srgbClr val="000000"/>
                </a:solidFill>
                <a:cs typeface="Arial" charset="0"/>
              </a:rPr>
              <a:t>Cíle přestavby lesa</a:t>
            </a:r>
          </a:p>
        </p:txBody>
      </p:sp>
      <p:sp>
        <p:nvSpPr>
          <p:cNvPr id="17410" name="Text Box 2"/>
          <p:cNvSpPr txBox="1">
            <a:spLocks noChangeArrowheads="1"/>
          </p:cNvSpPr>
          <p:nvPr/>
        </p:nvSpPr>
        <p:spPr bwMode="auto">
          <a:xfrm>
            <a:off x="468313" y="1160463"/>
            <a:ext cx="8267700" cy="55610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marL="339725" indent="-339725">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1pPr>
            <a:lvl2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2pPr>
            <a:lvl3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3pPr>
            <a:lvl4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4pPr>
            <a:lvl5pPr>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5pPr>
            <a:lvl6pPr defTabSz="449263" fontAlgn="base">
              <a:spcBef>
                <a:spcPct val="0"/>
              </a:spcBef>
              <a:spcAft>
                <a:spcPct val="0"/>
              </a:spcAft>
              <a:buClr>
                <a:srgbClr val="000000"/>
              </a:buClr>
              <a:buSzPct val="100000"/>
              <a:buFont typeface="Calibri" pitchFamily="34"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6pPr>
            <a:lvl7pPr defTabSz="449263" fontAlgn="base">
              <a:spcBef>
                <a:spcPct val="0"/>
              </a:spcBef>
              <a:spcAft>
                <a:spcPct val="0"/>
              </a:spcAft>
              <a:buClr>
                <a:srgbClr val="000000"/>
              </a:buClr>
              <a:buSzPct val="100000"/>
              <a:buFont typeface="Calibri" pitchFamily="34"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7pPr>
            <a:lvl8pPr defTabSz="449263" fontAlgn="base">
              <a:spcBef>
                <a:spcPct val="0"/>
              </a:spcBef>
              <a:spcAft>
                <a:spcPct val="0"/>
              </a:spcAft>
              <a:buClr>
                <a:srgbClr val="000000"/>
              </a:buClr>
              <a:buSzPct val="100000"/>
              <a:buFont typeface="Calibri" pitchFamily="34"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8pPr>
            <a:lvl9pPr defTabSz="449263" fontAlgn="base">
              <a:spcBef>
                <a:spcPct val="0"/>
              </a:spcBef>
              <a:spcAft>
                <a:spcPct val="0"/>
              </a:spcAft>
              <a:buClr>
                <a:srgbClr val="000000"/>
              </a:buClr>
              <a:buSzPct val="100000"/>
              <a:buFont typeface="Calibri" pitchFamily="34" charset="0"/>
              <a:tabLst>
                <a:tab pos="339725" algn="l"/>
                <a:tab pos="787400" algn="l"/>
                <a:tab pos="1236663" algn="l"/>
                <a:tab pos="1685925" algn="l"/>
                <a:tab pos="2135188" algn="l"/>
                <a:tab pos="2584450" algn="l"/>
                <a:tab pos="3033713" algn="l"/>
                <a:tab pos="3482975" algn="l"/>
                <a:tab pos="3932238" algn="l"/>
                <a:tab pos="4381500" algn="l"/>
                <a:tab pos="4830763" algn="l"/>
                <a:tab pos="5280025" algn="l"/>
                <a:tab pos="5729288" algn="l"/>
                <a:tab pos="6178550" algn="l"/>
                <a:tab pos="6627813" algn="l"/>
                <a:tab pos="7077075" algn="l"/>
                <a:tab pos="7526338" algn="l"/>
                <a:tab pos="7975600" algn="l"/>
                <a:tab pos="8424863" algn="l"/>
                <a:tab pos="8874125" algn="l"/>
                <a:tab pos="9323388" algn="l"/>
              </a:tabLst>
              <a:defRPr>
                <a:solidFill>
                  <a:srgbClr val="000000"/>
                </a:solidFill>
                <a:latin typeface="Calibri" pitchFamily="34" charset="0"/>
                <a:cs typeface="Arial" charset="0"/>
              </a:defRPr>
            </a:lvl9pPr>
          </a:lstStyle>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Zvýšení</a:t>
            </a:r>
            <a:r>
              <a:rPr lang="en-GB" altLang="de-DE" sz="2000" dirty="0" smtClean="0">
                <a:latin typeface="+mn-lt"/>
              </a:rPr>
              <a:t> stability a </a:t>
            </a:r>
            <a:r>
              <a:rPr lang="en-GB" altLang="de-DE" sz="2000" dirty="0" err="1" smtClean="0">
                <a:latin typeface="+mn-lt"/>
              </a:rPr>
              <a:t>provozní</a:t>
            </a:r>
            <a:r>
              <a:rPr lang="en-GB" altLang="de-DE" sz="2000" dirty="0" smtClean="0">
                <a:latin typeface="+mn-lt"/>
              </a:rPr>
              <a:t> </a:t>
            </a:r>
            <a:r>
              <a:rPr lang="en-GB" altLang="de-DE" sz="2000" dirty="0" err="1" smtClean="0">
                <a:latin typeface="+mn-lt"/>
              </a:rPr>
              <a:t>bezpečnosti</a:t>
            </a:r>
            <a:r>
              <a:rPr lang="en-GB" altLang="de-DE" sz="2000" dirty="0" smtClean="0">
                <a:latin typeface="+mn-lt"/>
              </a:rPr>
              <a:t> – </a:t>
            </a:r>
            <a:r>
              <a:rPr lang="en-GB" altLang="de-DE" sz="2000" dirty="0" err="1" smtClean="0">
                <a:latin typeface="+mn-lt"/>
              </a:rPr>
              <a:t>snížení</a:t>
            </a:r>
            <a:r>
              <a:rPr lang="en-GB" altLang="de-DE" sz="2000" dirty="0" smtClean="0">
                <a:latin typeface="+mn-lt"/>
              </a:rPr>
              <a:t> </a:t>
            </a:r>
            <a:r>
              <a:rPr lang="en-GB" altLang="de-DE" sz="2000" dirty="0" err="1" smtClean="0">
                <a:latin typeface="+mn-lt"/>
              </a:rPr>
              <a:t>škod</a:t>
            </a:r>
            <a:r>
              <a:rPr lang="en-GB" altLang="de-DE" sz="2000" dirty="0" smtClean="0">
                <a:latin typeface="+mn-lt"/>
              </a:rPr>
              <a:t> </a:t>
            </a:r>
            <a:r>
              <a:rPr lang="en-GB" altLang="de-DE" sz="2000" dirty="0" err="1" smtClean="0">
                <a:latin typeface="+mn-lt"/>
              </a:rPr>
              <a:t>katastrofami</a:t>
            </a:r>
            <a:r>
              <a:rPr lang="en-GB" altLang="de-DE" sz="2000" dirty="0" smtClean="0">
                <a:latin typeface="+mn-lt"/>
              </a:rPr>
              <a:t> </a:t>
            </a:r>
            <a:r>
              <a:rPr lang="en-GB" altLang="de-DE" sz="2000" dirty="0" err="1" smtClean="0">
                <a:latin typeface="+mn-lt"/>
              </a:rPr>
              <a:t>rozmanitostí</a:t>
            </a:r>
            <a:r>
              <a:rPr lang="en-GB" altLang="de-DE" sz="2000" dirty="0" smtClean="0">
                <a:latin typeface="+mn-lt"/>
              </a:rPr>
              <a:t> </a:t>
            </a:r>
            <a:r>
              <a:rPr lang="en-GB" altLang="de-DE" sz="2000" dirty="0" err="1" smtClean="0">
                <a:latin typeface="+mn-lt"/>
              </a:rPr>
              <a:t>dřevin</a:t>
            </a:r>
            <a:r>
              <a:rPr lang="en-GB" altLang="de-DE" sz="2000" dirty="0" smtClean="0">
                <a:latin typeface="+mn-lt"/>
              </a:rPr>
              <a:t> a </a:t>
            </a:r>
            <a:r>
              <a:rPr lang="en-GB" altLang="de-DE" sz="2000" dirty="0" err="1" smtClean="0">
                <a:latin typeface="+mn-lt"/>
              </a:rPr>
              <a:t>struktur</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Zlep</a:t>
            </a:r>
            <a:r>
              <a:rPr lang="cs-CZ" altLang="de-DE" sz="2000" dirty="0" smtClean="0">
                <a:latin typeface="+mn-lt"/>
              </a:rPr>
              <a:t>š</a:t>
            </a:r>
            <a:r>
              <a:rPr lang="en-GB" altLang="de-DE" sz="2000" dirty="0" err="1" smtClean="0">
                <a:latin typeface="+mn-lt"/>
              </a:rPr>
              <a:t>ení</a:t>
            </a:r>
            <a:r>
              <a:rPr lang="en-GB" altLang="de-DE" sz="2000" dirty="0" smtClean="0">
                <a:latin typeface="+mn-lt"/>
              </a:rPr>
              <a:t> </a:t>
            </a:r>
            <a:r>
              <a:rPr lang="en-GB" altLang="de-DE" sz="2000" dirty="0" err="1" smtClean="0">
                <a:latin typeface="+mn-lt"/>
              </a:rPr>
              <a:t>výnosových</a:t>
            </a:r>
            <a:r>
              <a:rPr lang="en-GB" altLang="de-DE" sz="2000" dirty="0" smtClean="0">
                <a:latin typeface="+mn-lt"/>
              </a:rPr>
              <a:t> </a:t>
            </a:r>
            <a:r>
              <a:rPr lang="en-GB" altLang="de-DE" sz="2000" dirty="0" err="1" smtClean="0">
                <a:latin typeface="+mn-lt"/>
              </a:rPr>
              <a:t>poměrů</a:t>
            </a:r>
            <a:r>
              <a:rPr lang="en-GB" altLang="de-DE" sz="2000" dirty="0" smtClean="0">
                <a:latin typeface="+mn-lt"/>
              </a:rPr>
              <a:t> – </a:t>
            </a:r>
            <a:r>
              <a:rPr lang="en-GB" altLang="de-DE" sz="2000" dirty="0" err="1" smtClean="0">
                <a:latin typeface="+mn-lt"/>
              </a:rPr>
              <a:t>cenné</a:t>
            </a:r>
            <a:r>
              <a:rPr lang="en-GB" altLang="de-DE" sz="2000" dirty="0" smtClean="0">
                <a:latin typeface="+mn-lt"/>
              </a:rPr>
              <a:t> </a:t>
            </a:r>
            <a:r>
              <a:rPr lang="en-GB" altLang="de-DE" sz="2000" dirty="0" err="1" smtClean="0">
                <a:latin typeface="+mn-lt"/>
              </a:rPr>
              <a:t>dříví</a:t>
            </a:r>
            <a:r>
              <a:rPr lang="en-GB" altLang="de-DE" sz="2000" dirty="0" smtClean="0">
                <a:latin typeface="+mn-lt"/>
              </a:rPr>
              <a:t>, </a:t>
            </a:r>
            <a:r>
              <a:rPr lang="en-GB" altLang="de-DE" sz="2000" dirty="0" err="1" smtClean="0">
                <a:latin typeface="+mn-lt"/>
              </a:rPr>
              <a:t>minimalizace</a:t>
            </a:r>
            <a:r>
              <a:rPr lang="en-GB" altLang="de-DE" sz="2000" dirty="0" smtClean="0">
                <a:latin typeface="+mn-lt"/>
              </a:rPr>
              <a:t> </a:t>
            </a:r>
            <a:r>
              <a:rPr lang="en-GB" altLang="de-DE" sz="2000" dirty="0" err="1" smtClean="0">
                <a:latin typeface="+mn-lt"/>
              </a:rPr>
              <a:t>ztrát</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Rozmanitá</a:t>
            </a:r>
            <a:r>
              <a:rPr lang="en-GB" altLang="de-DE" sz="2000" dirty="0" smtClean="0">
                <a:latin typeface="+mn-lt"/>
              </a:rPr>
              <a:t> </a:t>
            </a:r>
            <a:r>
              <a:rPr lang="en-GB" altLang="de-DE" sz="2000" dirty="0" err="1" smtClean="0">
                <a:latin typeface="+mn-lt"/>
              </a:rPr>
              <a:t>nabídka</a:t>
            </a:r>
            <a:r>
              <a:rPr lang="en-GB" altLang="de-DE" sz="2000" dirty="0" smtClean="0">
                <a:latin typeface="+mn-lt"/>
              </a:rPr>
              <a:t> </a:t>
            </a:r>
            <a:r>
              <a:rPr lang="en-GB" altLang="de-DE" sz="2000" dirty="0" err="1" smtClean="0">
                <a:latin typeface="+mn-lt"/>
              </a:rPr>
              <a:t>na</a:t>
            </a:r>
            <a:r>
              <a:rPr lang="en-GB" altLang="de-DE" sz="2000" dirty="0" smtClean="0">
                <a:latin typeface="+mn-lt"/>
              </a:rPr>
              <a:t> </a:t>
            </a:r>
            <a:r>
              <a:rPr lang="en-GB" altLang="de-DE" sz="2000" dirty="0" err="1" smtClean="0">
                <a:latin typeface="+mn-lt"/>
              </a:rPr>
              <a:t>trhu</a:t>
            </a:r>
            <a:r>
              <a:rPr lang="en-GB" altLang="de-DE" sz="2000" dirty="0" smtClean="0">
                <a:latin typeface="+mn-lt"/>
              </a:rPr>
              <a:t> s </a:t>
            </a:r>
            <a:r>
              <a:rPr lang="en-GB" altLang="de-DE" sz="2000" dirty="0" err="1" smtClean="0">
                <a:latin typeface="+mn-lt"/>
              </a:rPr>
              <a:t>dřívím</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Vytvoření</a:t>
            </a:r>
            <a:r>
              <a:rPr lang="en-GB" altLang="de-DE" sz="2000" dirty="0" smtClean="0">
                <a:latin typeface="+mn-lt"/>
              </a:rPr>
              <a:t> </a:t>
            </a:r>
            <a:r>
              <a:rPr lang="en-GB" altLang="de-DE" sz="2000" dirty="0" err="1" smtClean="0">
                <a:latin typeface="+mn-lt"/>
              </a:rPr>
              <a:t>samoregulačního</a:t>
            </a:r>
            <a:r>
              <a:rPr lang="en-GB" altLang="de-DE" sz="2000" dirty="0" smtClean="0">
                <a:latin typeface="+mn-lt"/>
              </a:rPr>
              <a:t> </a:t>
            </a:r>
            <a:r>
              <a:rPr lang="en-GB" altLang="de-DE" sz="2000" dirty="0" err="1" smtClean="0">
                <a:latin typeface="+mn-lt"/>
              </a:rPr>
              <a:t>obnovního</a:t>
            </a:r>
            <a:r>
              <a:rPr lang="en-GB" altLang="de-DE" sz="2000" dirty="0" smtClean="0">
                <a:latin typeface="+mn-lt"/>
              </a:rPr>
              <a:t> </a:t>
            </a:r>
            <a:r>
              <a:rPr lang="en-GB" altLang="de-DE" sz="2000" dirty="0" err="1" smtClean="0">
                <a:latin typeface="+mn-lt"/>
              </a:rPr>
              <a:t>systému</a:t>
            </a:r>
            <a:r>
              <a:rPr lang="en-GB" altLang="de-DE" sz="2000" dirty="0" smtClean="0">
                <a:latin typeface="+mn-lt"/>
              </a:rPr>
              <a:t> </a:t>
            </a:r>
            <a:r>
              <a:rPr lang="en-GB" altLang="de-DE" sz="2000" dirty="0" err="1" smtClean="0">
                <a:latin typeface="+mn-lt"/>
              </a:rPr>
              <a:t>prostřednictvím</a:t>
            </a:r>
            <a:r>
              <a:rPr lang="en-GB" altLang="de-DE" sz="2000" dirty="0" smtClean="0">
                <a:latin typeface="+mn-lt"/>
              </a:rPr>
              <a:t> </a:t>
            </a:r>
            <a:r>
              <a:rPr lang="en-GB" altLang="de-DE" sz="2000" dirty="0" err="1" smtClean="0">
                <a:latin typeface="+mn-lt"/>
              </a:rPr>
              <a:t>přirozené</a:t>
            </a:r>
            <a:r>
              <a:rPr lang="en-GB" altLang="de-DE" sz="2000" dirty="0" smtClean="0">
                <a:latin typeface="+mn-lt"/>
              </a:rPr>
              <a:t> </a:t>
            </a:r>
            <a:r>
              <a:rPr lang="en-GB" altLang="de-DE" sz="2000" dirty="0" err="1" smtClean="0">
                <a:latin typeface="+mn-lt"/>
              </a:rPr>
              <a:t>obnovy</a:t>
            </a:r>
            <a:r>
              <a:rPr lang="en-GB" altLang="de-DE" sz="2000" dirty="0" smtClean="0">
                <a:latin typeface="+mn-lt"/>
              </a:rPr>
              <a:t>, </a:t>
            </a: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Udržení</a:t>
            </a:r>
            <a:r>
              <a:rPr lang="en-GB" altLang="de-DE" sz="2000" dirty="0" smtClean="0">
                <a:latin typeface="+mn-lt"/>
              </a:rPr>
              <a:t> </a:t>
            </a:r>
            <a:r>
              <a:rPr lang="en-GB" altLang="de-DE" sz="2000" dirty="0" err="1" smtClean="0">
                <a:latin typeface="+mn-lt"/>
              </a:rPr>
              <a:t>genetické</a:t>
            </a:r>
            <a:r>
              <a:rPr lang="en-GB" altLang="de-DE" sz="2000" dirty="0" smtClean="0">
                <a:latin typeface="+mn-lt"/>
              </a:rPr>
              <a:t> </a:t>
            </a:r>
            <a:r>
              <a:rPr lang="en-GB" altLang="de-DE" sz="2000" dirty="0" err="1" smtClean="0">
                <a:latin typeface="+mn-lt"/>
              </a:rPr>
              <a:t>rozmanitosti</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Zvýšení</a:t>
            </a:r>
            <a:r>
              <a:rPr lang="en-GB" altLang="de-DE" sz="2000" dirty="0" smtClean="0">
                <a:latin typeface="+mn-lt"/>
              </a:rPr>
              <a:t> </a:t>
            </a:r>
            <a:r>
              <a:rPr lang="en-GB" altLang="de-DE" sz="2000" dirty="0" err="1" smtClean="0">
                <a:latin typeface="+mn-lt"/>
              </a:rPr>
              <a:t>biodiverzity</a:t>
            </a:r>
            <a:r>
              <a:rPr lang="en-GB" altLang="de-DE" sz="2000" dirty="0" smtClean="0">
                <a:latin typeface="+mn-lt"/>
              </a:rPr>
              <a:t> a </a:t>
            </a:r>
            <a:r>
              <a:rPr lang="en-GB" altLang="de-DE" sz="2000" dirty="0" err="1" smtClean="0">
                <a:latin typeface="+mn-lt"/>
              </a:rPr>
              <a:t>rekreačního</a:t>
            </a:r>
            <a:r>
              <a:rPr lang="en-GB" altLang="de-DE" sz="2000" dirty="0" smtClean="0">
                <a:latin typeface="+mn-lt"/>
              </a:rPr>
              <a:t> </a:t>
            </a:r>
            <a:r>
              <a:rPr lang="en-GB" altLang="de-DE" sz="2000" dirty="0" err="1" smtClean="0">
                <a:latin typeface="+mn-lt"/>
              </a:rPr>
              <a:t>účinku</a:t>
            </a:r>
            <a:r>
              <a:rPr lang="en-GB" altLang="de-DE" sz="2000" dirty="0" smtClean="0">
                <a:latin typeface="+mn-lt"/>
              </a:rPr>
              <a:t> </a:t>
            </a: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Zlepšení</a:t>
            </a:r>
            <a:r>
              <a:rPr lang="en-GB" altLang="de-DE" sz="2000" dirty="0" smtClean="0">
                <a:latin typeface="+mn-lt"/>
              </a:rPr>
              <a:t> </a:t>
            </a:r>
            <a:r>
              <a:rPr lang="en-GB" altLang="de-DE" sz="2000" dirty="0" err="1" smtClean="0">
                <a:latin typeface="+mn-lt"/>
              </a:rPr>
              <a:t>akumulace</a:t>
            </a:r>
            <a:r>
              <a:rPr lang="en-GB" altLang="de-DE" sz="2000" dirty="0" smtClean="0">
                <a:latin typeface="+mn-lt"/>
              </a:rPr>
              <a:t> a </a:t>
            </a:r>
            <a:r>
              <a:rPr lang="en-GB" altLang="de-DE" sz="2000" dirty="0" err="1" smtClean="0">
                <a:latin typeface="+mn-lt"/>
              </a:rPr>
              <a:t>kvality</a:t>
            </a:r>
            <a:r>
              <a:rPr lang="en-GB" altLang="de-DE" sz="2000" dirty="0" smtClean="0">
                <a:latin typeface="+mn-lt"/>
              </a:rPr>
              <a:t> </a:t>
            </a:r>
            <a:r>
              <a:rPr lang="en-GB" altLang="de-DE" sz="2000" dirty="0" err="1" smtClean="0">
                <a:latin typeface="+mn-lt"/>
              </a:rPr>
              <a:t>vod</a:t>
            </a:r>
            <a:r>
              <a:rPr lang="en-GB" altLang="de-DE" sz="2000" dirty="0" smtClean="0">
                <a:latin typeface="+mn-lt"/>
              </a:rPr>
              <a:t>, (60 % </a:t>
            </a:r>
            <a:r>
              <a:rPr lang="en-GB" altLang="de-DE" sz="2000" dirty="0" err="1" smtClean="0">
                <a:latin typeface="+mn-lt"/>
              </a:rPr>
              <a:t>vodoochranných</a:t>
            </a:r>
            <a:r>
              <a:rPr lang="en-GB" altLang="de-DE" sz="2000" dirty="0" smtClean="0">
                <a:latin typeface="+mn-lt"/>
              </a:rPr>
              <a:t> </a:t>
            </a:r>
            <a:r>
              <a:rPr lang="en-GB" altLang="de-DE" sz="2000" dirty="0" err="1" smtClean="0">
                <a:latin typeface="+mn-lt"/>
              </a:rPr>
              <a:t>pásem</a:t>
            </a:r>
            <a:r>
              <a:rPr lang="en-GB" altLang="de-DE" sz="2000" dirty="0" smtClean="0">
                <a:latin typeface="+mn-lt"/>
              </a:rPr>
              <a:t>)</a:t>
            </a:r>
            <a:r>
              <a:rPr lang="ar-SA" altLang="de-DE" sz="2000" dirty="0" smtClean="0">
                <a:latin typeface="+mn-lt"/>
              </a:rPr>
              <a:t>‏</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Zvýšení</a:t>
            </a:r>
            <a:r>
              <a:rPr lang="en-GB" altLang="de-DE" sz="2000" dirty="0" smtClean="0">
                <a:latin typeface="+mn-lt"/>
              </a:rPr>
              <a:t> </a:t>
            </a:r>
            <a:r>
              <a:rPr lang="en-GB" altLang="de-DE" sz="2000" dirty="0" err="1" smtClean="0">
                <a:latin typeface="+mn-lt"/>
              </a:rPr>
              <a:t>ochrany</a:t>
            </a:r>
            <a:r>
              <a:rPr lang="en-GB" altLang="de-DE" sz="2000" dirty="0" smtClean="0">
                <a:latin typeface="+mn-lt"/>
              </a:rPr>
              <a:t> </a:t>
            </a:r>
            <a:r>
              <a:rPr lang="en-GB" altLang="de-DE" sz="2000" dirty="0" err="1" smtClean="0">
                <a:latin typeface="+mn-lt"/>
              </a:rPr>
              <a:t>před</a:t>
            </a:r>
            <a:r>
              <a:rPr lang="en-GB" altLang="de-DE" sz="2000" dirty="0" smtClean="0">
                <a:latin typeface="+mn-lt"/>
              </a:rPr>
              <a:t> </a:t>
            </a:r>
            <a:r>
              <a:rPr lang="en-GB" altLang="de-DE" sz="2000" dirty="0" err="1" smtClean="0">
                <a:latin typeface="+mn-lt"/>
              </a:rPr>
              <a:t>povodněmi</a:t>
            </a:r>
            <a:endParaRPr lang="en-GB" altLang="de-DE" sz="2000" dirty="0" smtClean="0">
              <a:latin typeface="+mn-lt"/>
            </a:endParaRPr>
          </a:p>
          <a:p>
            <a:pPr marL="342900" indent="-342900" algn="l">
              <a:lnSpc>
                <a:spcPct val="150000"/>
              </a:lnSpc>
              <a:spcBef>
                <a:spcPts val="500"/>
              </a:spcBef>
              <a:buClr>
                <a:schemeClr val="accent6">
                  <a:lumMod val="90000"/>
                  <a:lumOff val="10000"/>
                </a:schemeClr>
              </a:buClr>
              <a:buFont typeface="Courier New" panose="02070309020205020404" pitchFamily="49" charset="0"/>
              <a:buChar char="o"/>
              <a:defRPr/>
            </a:pPr>
            <a:r>
              <a:rPr lang="en-GB" altLang="de-DE" sz="2000" dirty="0" err="1" smtClean="0">
                <a:latin typeface="+mn-lt"/>
              </a:rPr>
              <a:t>Přizpůsobení</a:t>
            </a:r>
            <a:r>
              <a:rPr lang="en-GB" altLang="de-DE" sz="2000" dirty="0" smtClean="0">
                <a:latin typeface="+mn-lt"/>
              </a:rPr>
              <a:t> </a:t>
            </a:r>
            <a:r>
              <a:rPr lang="en-GB" altLang="de-DE" sz="2000" dirty="0" err="1" smtClean="0">
                <a:latin typeface="+mn-lt"/>
              </a:rPr>
              <a:t>lesů</a:t>
            </a:r>
            <a:r>
              <a:rPr lang="en-GB" altLang="de-DE" sz="2000" dirty="0" smtClean="0">
                <a:latin typeface="+mn-lt"/>
              </a:rPr>
              <a:t> </a:t>
            </a:r>
            <a:r>
              <a:rPr lang="en-GB" altLang="de-DE" sz="2000" dirty="0" err="1" smtClean="0">
                <a:latin typeface="+mn-lt"/>
              </a:rPr>
              <a:t>klimatické</a:t>
            </a:r>
            <a:r>
              <a:rPr lang="en-GB" altLang="de-DE" sz="2000" dirty="0" smtClean="0">
                <a:latin typeface="+mn-lt"/>
              </a:rPr>
              <a:t> </a:t>
            </a:r>
            <a:r>
              <a:rPr lang="en-GB" altLang="de-DE" sz="2000" dirty="0" err="1" smtClean="0">
                <a:latin typeface="+mn-lt"/>
              </a:rPr>
              <a:t>změně</a:t>
            </a:r>
            <a:endParaRPr lang="en-GB" altLang="de-DE" sz="2000" dirty="0" smtClean="0">
              <a:latin typeface="+mn-lt"/>
            </a:endParaRPr>
          </a:p>
        </p:txBody>
      </p:sp>
      <p:sp>
        <p:nvSpPr>
          <p:cNvPr id="24580" name="Text Box 3"/>
          <p:cNvSpPr txBox="1">
            <a:spLocks noChangeArrowheads="1"/>
          </p:cNvSpPr>
          <p:nvPr/>
        </p:nvSpPr>
        <p:spPr bwMode="auto">
          <a:xfrm>
            <a:off x="3124200" y="6356350"/>
            <a:ext cx="2895600" cy="365125"/>
          </a:xfrm>
          <a:prstGeom prst="rect">
            <a:avLst/>
          </a:prstGeom>
          <a:noFill/>
          <a:ln w="9525">
            <a:noFill/>
            <a:round/>
            <a:headEnd/>
            <a:tailEnd/>
          </a:ln>
          <a:effectLst/>
        </p:spPr>
        <p:txBody>
          <a:bodyPr lIns="90000" tIns="46800" rIns="90000" bIns="46800" anchor="ctr"/>
          <a:lstStyle/>
          <a:p>
            <a:pPr>
              <a:buClr>
                <a:srgbClr val="828480"/>
              </a:buCl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C92D0A6-E90F-4248-A3FC-E8CB89D73C85}" type="slidenum">
              <a:rPr lang="en-GB" altLang="de-DE" sz="1200">
                <a:solidFill>
                  <a:srgbClr val="828480"/>
                </a:solidFill>
                <a:cs typeface="Arial" charset="0"/>
              </a:rPr>
              <a:pPr>
                <a:buClr>
                  <a:srgbClr val="828480"/>
                </a:buCl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20</a:t>
            </a:fld>
            <a:endParaRPr lang="en-GB" altLang="de-DE" sz="1200">
              <a:solidFill>
                <a:srgbClr val="828480"/>
              </a:solidFill>
              <a:cs typeface="Arial" charset="0"/>
            </a:endParaRPr>
          </a:p>
        </p:txBody>
      </p:sp>
      <p:pic>
        <p:nvPicPr>
          <p:cNvPr id="24581" name="Picture 4"/>
          <p:cNvPicPr>
            <a:picLocks noChangeAspect="1" noChangeArrowheads="1"/>
          </p:cNvPicPr>
          <p:nvPr/>
        </p:nvPicPr>
        <p:blipFill>
          <a:blip r:embed="rId3" cstate="print"/>
          <a:srcRect/>
          <a:stretch>
            <a:fillRect/>
          </a:stretch>
        </p:blipFill>
        <p:spPr bwMode="auto">
          <a:xfrm>
            <a:off x="8074025" y="0"/>
            <a:ext cx="1069975" cy="1160463"/>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p:cNvPicPr>
            <a:picLocks noChangeAspect="1" noChangeArrowheads="1"/>
          </p:cNvPicPr>
          <p:nvPr/>
        </p:nvPicPr>
        <p:blipFill>
          <a:blip r:embed="rId2" cstate="print"/>
          <a:srcRect/>
          <a:stretch>
            <a:fillRect/>
          </a:stretch>
        </p:blipFill>
        <p:spPr bwMode="auto">
          <a:xfrm>
            <a:off x="0" y="0"/>
            <a:ext cx="9144000" cy="6886575"/>
          </a:xfrm>
          <a:prstGeom prst="rect">
            <a:avLst/>
          </a:prstGeom>
          <a:noFill/>
          <a:ln w="9525">
            <a:solidFill>
              <a:schemeClr val="tx1"/>
            </a:solidFill>
            <a:miter lim="800000"/>
            <a:headEnd/>
            <a:tailEnd/>
          </a:ln>
        </p:spPr>
      </p:pic>
      <p:pic>
        <p:nvPicPr>
          <p:cNvPr id="25603" name="Picture 4"/>
          <p:cNvPicPr>
            <a:picLocks noChangeAspect="1" noChangeArrowheads="1"/>
          </p:cNvPicPr>
          <p:nvPr/>
        </p:nvPicPr>
        <p:blipFill>
          <a:blip r:embed="rId3" cstate="print"/>
          <a:srcRect/>
          <a:stretch>
            <a:fillRect/>
          </a:stretch>
        </p:blipFill>
        <p:spPr bwMode="auto">
          <a:xfrm>
            <a:off x="6045200" y="1916113"/>
            <a:ext cx="3098800" cy="2324100"/>
          </a:xfrm>
          <a:prstGeom prst="rect">
            <a:avLst/>
          </a:prstGeom>
          <a:noFill/>
          <a:ln w="9525">
            <a:solidFill>
              <a:schemeClr val="tx1"/>
            </a:solidFill>
            <a:miter lim="800000"/>
            <a:headEnd/>
            <a:tailEnd/>
          </a:ln>
        </p:spPr>
      </p:pic>
      <p:sp>
        <p:nvSpPr>
          <p:cNvPr id="11272" name="Rectangle 8"/>
          <p:cNvSpPr>
            <a:spLocks noGrp="1" noChangeArrowheads="1"/>
          </p:cNvSpPr>
          <p:nvPr>
            <p:ph type="title"/>
          </p:nvPr>
        </p:nvSpPr>
        <p:spPr>
          <a:xfrm>
            <a:off x="179388" y="188913"/>
            <a:ext cx="5809456" cy="936625"/>
          </a:xfrm>
          <a:gradFill rotWithShape="1">
            <a:gsLst>
              <a:gs pos="0">
                <a:srgbClr val="EBC463">
                  <a:gamma/>
                  <a:tint val="72549"/>
                  <a:invGamma/>
                </a:srgbClr>
              </a:gs>
              <a:gs pos="50000">
                <a:srgbClr val="EBC463">
                  <a:alpha val="60001"/>
                </a:srgbClr>
              </a:gs>
              <a:gs pos="100000">
                <a:srgbClr val="EBC463">
                  <a:gamma/>
                  <a:tint val="72549"/>
                  <a:invGamma/>
                </a:srgbClr>
              </a:gs>
            </a:gsLst>
            <a:lin ang="5400000" scaled="1"/>
          </a:gradFill>
          <a:ln>
            <a:solidFill>
              <a:schemeClr val="tx1"/>
            </a:solidFill>
          </a:ln>
          <a:extLst/>
        </p:spPr>
        <p:txBody>
          <a:bodyPr/>
          <a:lstStyle/>
          <a:p>
            <a:pPr algn="ctr" eaLnBrk="1" hangingPunct="1">
              <a:defRPr/>
            </a:pPr>
            <a:r>
              <a:rPr lang="cs-CZ" sz="3200" b="1" dirty="0" smtClean="0"/>
              <a:t>Přednosti smíšených lesů</a:t>
            </a:r>
            <a:r>
              <a:rPr lang="de-DE" sz="3200" b="1" dirty="0"/>
              <a:t/>
            </a:r>
            <a:br>
              <a:rPr lang="de-DE" sz="3200" b="1" dirty="0"/>
            </a:br>
            <a:r>
              <a:rPr lang="cs-CZ" sz="2400" b="1" i="1" dirty="0" smtClean="0"/>
              <a:t>Zajištění </a:t>
            </a:r>
            <a:r>
              <a:rPr lang="cs-CZ" sz="2400" b="1" i="1" dirty="0" err="1" smtClean="0"/>
              <a:t>mnohostraných</a:t>
            </a:r>
            <a:r>
              <a:rPr lang="cs-CZ" sz="2400" b="1" i="1" dirty="0" smtClean="0"/>
              <a:t> funkcí lesa</a:t>
            </a:r>
            <a:r>
              <a:rPr lang="de-DE" sz="3200" dirty="0" smtClean="0"/>
              <a:t> </a:t>
            </a:r>
            <a:endParaRPr lang="de-DE" sz="3200" dirty="0"/>
          </a:p>
        </p:txBody>
      </p:sp>
      <p:sp>
        <p:nvSpPr>
          <p:cNvPr id="25607" name="Text Box 10"/>
          <p:cNvSpPr txBox="1">
            <a:spLocks noChangeArrowheads="1"/>
          </p:cNvSpPr>
          <p:nvPr/>
        </p:nvSpPr>
        <p:spPr bwMode="auto">
          <a:xfrm>
            <a:off x="3419475" y="5229225"/>
            <a:ext cx="3816350" cy="646331"/>
          </a:xfrm>
          <a:prstGeom prst="rect">
            <a:avLst/>
          </a:prstGeom>
          <a:solidFill>
            <a:srgbClr val="00B0F0"/>
          </a:solidFill>
          <a:ln w="9525">
            <a:noFill/>
            <a:miter lim="800000"/>
            <a:headEnd/>
            <a:tailEnd/>
          </a:ln>
        </p:spPr>
        <p:txBody>
          <a:bodyPr>
            <a:spAutoFit/>
          </a:bodyPr>
          <a:lstStyle/>
          <a:p>
            <a:pPr eaLnBrk="1" hangingPunct="1">
              <a:spcBef>
                <a:spcPct val="50000"/>
              </a:spcBef>
            </a:pPr>
            <a:r>
              <a:rPr lang="cs-CZ" altLang="de-DE" sz="1800" b="1" dirty="0" smtClean="0"/>
              <a:t>vysoká schopnost zadržování vody</a:t>
            </a:r>
            <a:endParaRPr lang="de-DE" altLang="de-DE" sz="1800" b="1" dirty="0"/>
          </a:p>
        </p:txBody>
      </p:sp>
      <p:sp>
        <p:nvSpPr>
          <p:cNvPr id="25608" name="Text Box 11"/>
          <p:cNvSpPr txBox="1">
            <a:spLocks noChangeArrowheads="1"/>
          </p:cNvSpPr>
          <p:nvPr/>
        </p:nvSpPr>
        <p:spPr bwMode="auto">
          <a:xfrm>
            <a:off x="827088" y="2636838"/>
            <a:ext cx="2089150" cy="646331"/>
          </a:xfrm>
          <a:prstGeom prst="rect">
            <a:avLst/>
          </a:prstGeom>
          <a:solidFill>
            <a:srgbClr val="92D050"/>
          </a:solidFill>
          <a:ln w="9525">
            <a:noFill/>
            <a:miter lim="800000"/>
            <a:headEnd/>
            <a:tailEnd/>
          </a:ln>
        </p:spPr>
        <p:txBody>
          <a:bodyPr>
            <a:spAutoFit/>
          </a:bodyPr>
          <a:lstStyle/>
          <a:p>
            <a:pPr eaLnBrk="1" hangingPunct="1">
              <a:spcBef>
                <a:spcPct val="50000"/>
              </a:spcBef>
            </a:pPr>
            <a:r>
              <a:rPr lang="cs-CZ" altLang="de-DE" sz="1800" b="1" dirty="0" smtClean="0"/>
              <a:t>s</a:t>
            </a:r>
            <a:r>
              <a:rPr lang="de-DE" altLang="de-DE" sz="1800" b="1" dirty="0" err="1" smtClean="0"/>
              <a:t>truktur</a:t>
            </a:r>
            <a:r>
              <a:rPr lang="cs-CZ" altLang="de-DE" sz="1800" b="1" dirty="0" err="1" smtClean="0"/>
              <a:t>ální</a:t>
            </a:r>
            <a:r>
              <a:rPr lang="cs-CZ" altLang="de-DE" sz="1800" b="1" dirty="0" smtClean="0"/>
              <a:t> bohatství</a:t>
            </a:r>
            <a:endParaRPr lang="de-DE" altLang="de-DE" sz="1800" b="1" dirty="0"/>
          </a:p>
        </p:txBody>
      </p:sp>
      <p:sp>
        <p:nvSpPr>
          <p:cNvPr id="25609" name="Text Box 12"/>
          <p:cNvSpPr txBox="1">
            <a:spLocks noChangeArrowheads="1"/>
          </p:cNvSpPr>
          <p:nvPr/>
        </p:nvSpPr>
        <p:spPr bwMode="auto">
          <a:xfrm>
            <a:off x="179388" y="3716338"/>
            <a:ext cx="5810250" cy="369332"/>
          </a:xfrm>
          <a:prstGeom prst="rect">
            <a:avLst/>
          </a:prstGeom>
          <a:solidFill>
            <a:srgbClr val="F0FC80"/>
          </a:solidFill>
          <a:ln w="9525">
            <a:noFill/>
            <a:miter lim="800000"/>
            <a:headEnd/>
            <a:tailEnd/>
          </a:ln>
        </p:spPr>
        <p:txBody>
          <a:bodyPr>
            <a:spAutoFit/>
          </a:bodyPr>
          <a:lstStyle/>
          <a:p>
            <a:pPr eaLnBrk="1" hangingPunct="1">
              <a:spcBef>
                <a:spcPct val="50000"/>
              </a:spcBef>
            </a:pPr>
            <a:r>
              <a:rPr lang="cs-CZ" altLang="de-DE" sz="1800" b="1" dirty="0" smtClean="0"/>
              <a:t>vysoké zásoby dříví</a:t>
            </a:r>
            <a:r>
              <a:rPr lang="de-DE" altLang="de-DE" sz="1800" b="1" dirty="0" smtClean="0"/>
              <a:t> </a:t>
            </a:r>
            <a:r>
              <a:rPr lang="de-DE" altLang="de-DE" sz="1800" b="1" dirty="0"/>
              <a:t>+ </a:t>
            </a:r>
            <a:r>
              <a:rPr lang="cs-CZ" altLang="de-DE" sz="1800" b="1" dirty="0" smtClean="0"/>
              <a:t>vysoký přírůst</a:t>
            </a:r>
            <a:r>
              <a:rPr lang="de-DE" altLang="de-DE" sz="1800" b="1" dirty="0" smtClean="0"/>
              <a:t> </a:t>
            </a:r>
            <a:r>
              <a:rPr lang="de-DE" altLang="de-DE" sz="1800" b="1" dirty="0"/>
              <a:t>+ </a:t>
            </a:r>
            <a:r>
              <a:rPr lang="cs-CZ" altLang="de-DE" sz="1800" b="1" dirty="0" smtClean="0"/>
              <a:t>likvidita</a:t>
            </a:r>
            <a:endParaRPr lang="de-DE" altLang="de-DE" sz="1800" b="1" dirty="0"/>
          </a:p>
        </p:txBody>
      </p:sp>
      <p:sp>
        <p:nvSpPr>
          <p:cNvPr id="25610" name="Rectangle 13"/>
          <p:cNvSpPr>
            <a:spLocks noChangeArrowheads="1"/>
          </p:cNvSpPr>
          <p:nvPr/>
        </p:nvSpPr>
        <p:spPr bwMode="auto">
          <a:xfrm>
            <a:off x="250825" y="4724400"/>
            <a:ext cx="1727200" cy="923330"/>
          </a:xfrm>
          <a:prstGeom prst="rect">
            <a:avLst/>
          </a:prstGeom>
          <a:solidFill>
            <a:srgbClr val="EBC463"/>
          </a:solidFill>
          <a:ln w="9525">
            <a:noFill/>
            <a:miter lim="800000"/>
            <a:headEnd/>
            <a:tailEnd/>
          </a:ln>
        </p:spPr>
        <p:txBody>
          <a:bodyPr>
            <a:spAutoFit/>
          </a:bodyPr>
          <a:lstStyle/>
          <a:p>
            <a:pPr eaLnBrk="1" hangingPunct="1"/>
            <a:r>
              <a:rPr lang="cs-CZ" altLang="de-DE" sz="1800" b="1" dirty="0" smtClean="0"/>
              <a:t>udržení koloběhu živin</a:t>
            </a:r>
            <a:endParaRPr lang="de-DE" altLang="de-DE" sz="1800" b="1" dirty="0"/>
          </a:p>
        </p:txBody>
      </p:sp>
      <p:sp>
        <p:nvSpPr>
          <p:cNvPr id="25611" name="Rectangle 14"/>
          <p:cNvSpPr>
            <a:spLocks noChangeArrowheads="1"/>
          </p:cNvSpPr>
          <p:nvPr/>
        </p:nvSpPr>
        <p:spPr bwMode="auto">
          <a:xfrm>
            <a:off x="7149991" y="4540250"/>
            <a:ext cx="1467068" cy="369332"/>
          </a:xfrm>
          <a:prstGeom prst="rect">
            <a:avLst/>
          </a:prstGeom>
          <a:solidFill>
            <a:srgbClr val="92D050"/>
          </a:solidFill>
          <a:ln w="9525">
            <a:noFill/>
            <a:miter lim="800000"/>
            <a:headEnd/>
            <a:tailEnd/>
          </a:ln>
        </p:spPr>
        <p:txBody>
          <a:bodyPr wrap="none">
            <a:spAutoFit/>
          </a:bodyPr>
          <a:lstStyle/>
          <a:p>
            <a:pPr eaLnBrk="1" hangingPunct="1"/>
            <a:r>
              <a:rPr lang="cs-CZ" altLang="de-DE" sz="1800" b="1" dirty="0" smtClean="0"/>
              <a:t>b</a:t>
            </a:r>
            <a:r>
              <a:rPr lang="de-DE" altLang="de-DE" sz="1800" b="1" dirty="0" err="1" smtClean="0"/>
              <a:t>iodiver</a:t>
            </a:r>
            <a:r>
              <a:rPr lang="cs-CZ" altLang="de-DE" sz="1800" b="1" dirty="0" err="1" smtClean="0"/>
              <a:t>zita</a:t>
            </a:r>
            <a:endParaRPr lang="de-DE" altLang="de-DE" sz="1800" b="1" dirty="0"/>
          </a:p>
        </p:txBody>
      </p:sp>
      <p:sp>
        <p:nvSpPr>
          <p:cNvPr id="25612" name="Rectangle 15"/>
          <p:cNvSpPr>
            <a:spLocks noChangeArrowheads="1"/>
          </p:cNvSpPr>
          <p:nvPr/>
        </p:nvSpPr>
        <p:spPr bwMode="auto">
          <a:xfrm>
            <a:off x="3563309" y="2708275"/>
            <a:ext cx="1903085" cy="369332"/>
          </a:xfrm>
          <a:prstGeom prst="rect">
            <a:avLst/>
          </a:prstGeom>
          <a:solidFill>
            <a:srgbClr val="CEE4BA"/>
          </a:solidFill>
          <a:ln w="9525">
            <a:noFill/>
            <a:miter lim="800000"/>
            <a:headEnd/>
            <a:tailEnd/>
          </a:ln>
        </p:spPr>
        <p:txBody>
          <a:bodyPr wrap="none">
            <a:spAutoFit/>
          </a:bodyPr>
          <a:lstStyle/>
          <a:p>
            <a:pPr eaLnBrk="1" hangingPunct="1"/>
            <a:r>
              <a:rPr lang="cs-CZ" altLang="de-DE" sz="1800" b="1" dirty="0" smtClean="0"/>
              <a:t>vysoká stabilita</a:t>
            </a:r>
            <a:endParaRPr lang="de-DE" altLang="de-DE" sz="1800" b="1" dirty="0"/>
          </a:p>
        </p:txBody>
      </p:sp>
      <p:sp>
        <p:nvSpPr>
          <p:cNvPr id="25613" name="Text Box 16"/>
          <p:cNvSpPr txBox="1">
            <a:spLocks noChangeArrowheads="1"/>
          </p:cNvSpPr>
          <p:nvPr/>
        </p:nvSpPr>
        <p:spPr bwMode="auto">
          <a:xfrm>
            <a:off x="0" y="1773238"/>
            <a:ext cx="2881313" cy="369332"/>
          </a:xfrm>
          <a:prstGeom prst="rect">
            <a:avLst/>
          </a:prstGeom>
          <a:solidFill>
            <a:schemeClr val="bg1"/>
          </a:solidFill>
          <a:ln w="9525">
            <a:noFill/>
            <a:miter lim="800000"/>
            <a:headEnd/>
            <a:tailEnd/>
          </a:ln>
        </p:spPr>
        <p:txBody>
          <a:bodyPr>
            <a:spAutoFit/>
          </a:bodyPr>
          <a:lstStyle/>
          <a:p>
            <a:pPr eaLnBrk="1" hangingPunct="1">
              <a:spcBef>
                <a:spcPct val="50000"/>
              </a:spcBef>
            </a:pPr>
            <a:r>
              <a:rPr lang="cs-CZ" altLang="de-DE" sz="1800" b="1" dirty="0" smtClean="0"/>
              <a:t>vysoké rekreační účinky</a:t>
            </a:r>
            <a:endParaRPr lang="de-DE" altLang="de-DE" sz="1800" b="1" dirty="0"/>
          </a:p>
        </p:txBody>
      </p:sp>
      <p:sp>
        <p:nvSpPr>
          <p:cNvPr id="25614" name="Text Box 17"/>
          <p:cNvSpPr txBox="1">
            <a:spLocks noChangeArrowheads="1"/>
          </p:cNvSpPr>
          <p:nvPr/>
        </p:nvSpPr>
        <p:spPr bwMode="auto">
          <a:xfrm>
            <a:off x="0" y="6092825"/>
            <a:ext cx="2987675" cy="369332"/>
          </a:xfrm>
          <a:prstGeom prst="rect">
            <a:avLst/>
          </a:prstGeom>
          <a:solidFill>
            <a:srgbClr val="00B0F0"/>
          </a:solidFill>
          <a:ln w="9525">
            <a:noFill/>
            <a:miter lim="800000"/>
            <a:headEnd/>
            <a:tailEnd/>
          </a:ln>
        </p:spPr>
        <p:txBody>
          <a:bodyPr>
            <a:spAutoFit/>
          </a:bodyPr>
          <a:lstStyle/>
          <a:p>
            <a:pPr eaLnBrk="1" hangingPunct="1">
              <a:spcBef>
                <a:spcPct val="50000"/>
              </a:spcBef>
            </a:pPr>
            <a:r>
              <a:rPr lang="cs-CZ" altLang="de-DE" sz="1800" b="1" dirty="0" smtClean="0"/>
              <a:t>vysoká kvalita pitné vody</a:t>
            </a:r>
            <a:endParaRPr lang="de-DE" altLang="de-DE" sz="1800" b="1" dirty="0"/>
          </a:p>
        </p:txBody>
      </p:sp>
      <p:sp>
        <p:nvSpPr>
          <p:cNvPr id="25615" name="Rectangle 18"/>
          <p:cNvSpPr>
            <a:spLocks noChangeArrowheads="1"/>
          </p:cNvSpPr>
          <p:nvPr/>
        </p:nvSpPr>
        <p:spPr bwMode="auto">
          <a:xfrm>
            <a:off x="2833688" y="6546850"/>
            <a:ext cx="6310312" cy="313932"/>
          </a:xfrm>
          <a:prstGeom prst="rect">
            <a:avLst/>
          </a:prstGeom>
          <a:solidFill>
            <a:srgbClr val="EBC463"/>
          </a:solidFill>
          <a:ln w="9525">
            <a:noFill/>
            <a:miter lim="800000"/>
            <a:headEnd/>
            <a:tailEnd/>
          </a:ln>
        </p:spPr>
        <p:txBody>
          <a:bodyPr>
            <a:spAutoFit/>
          </a:bodyPr>
          <a:lstStyle/>
          <a:p>
            <a:pPr lvl="1" eaLnBrk="1" hangingPunct="1">
              <a:lnSpc>
                <a:spcPct val="80000"/>
              </a:lnSpc>
              <a:spcBef>
                <a:spcPct val="20000"/>
              </a:spcBef>
              <a:buFont typeface="Wingdings" pitchFamily="2" charset="2"/>
              <a:buNone/>
            </a:pPr>
            <a:r>
              <a:rPr lang="cs-CZ" altLang="de-DE" sz="1800" b="1" dirty="0" smtClean="0"/>
              <a:t>stálé zastínění půdy</a:t>
            </a:r>
            <a:r>
              <a:rPr lang="de-DE" altLang="de-DE" sz="1800" b="1" dirty="0" smtClean="0"/>
              <a:t> </a:t>
            </a:r>
            <a:r>
              <a:rPr lang="de-DE" altLang="de-DE" sz="1800" b="1" dirty="0"/>
              <a:t>– </a:t>
            </a:r>
            <a:r>
              <a:rPr lang="cs-CZ" altLang="de-DE" sz="1800" b="1" dirty="0" smtClean="0"/>
              <a:t>žádné vysychání</a:t>
            </a:r>
            <a:endParaRPr lang="de-DE" altLang="de-DE" sz="1800" b="1" dirty="0"/>
          </a:p>
        </p:txBody>
      </p:sp>
      <p:sp>
        <p:nvSpPr>
          <p:cNvPr id="25616" name="Text Box 20"/>
          <p:cNvSpPr txBox="1">
            <a:spLocks noChangeArrowheads="1"/>
          </p:cNvSpPr>
          <p:nvPr/>
        </p:nvSpPr>
        <p:spPr bwMode="auto">
          <a:xfrm>
            <a:off x="3059113" y="1268413"/>
            <a:ext cx="2952750" cy="369332"/>
          </a:xfrm>
          <a:prstGeom prst="rect">
            <a:avLst/>
          </a:prstGeom>
          <a:solidFill>
            <a:srgbClr val="F0FC80"/>
          </a:solidFill>
          <a:ln w="9525">
            <a:noFill/>
            <a:miter lim="800000"/>
            <a:headEnd/>
            <a:tailEnd/>
          </a:ln>
        </p:spPr>
        <p:txBody>
          <a:bodyPr>
            <a:spAutoFit/>
          </a:bodyPr>
          <a:lstStyle/>
          <a:p>
            <a:pPr eaLnBrk="1" hangingPunct="1">
              <a:spcBef>
                <a:spcPct val="50000"/>
              </a:spcBef>
            </a:pPr>
            <a:r>
              <a:rPr lang="de-DE" altLang="de-DE" sz="1800" b="1" dirty="0"/>
              <a:t> </a:t>
            </a:r>
            <a:r>
              <a:rPr lang="cs-CZ" altLang="de-DE" sz="1800" b="1" dirty="0" smtClean="0"/>
              <a:t>vysoké vázání</a:t>
            </a:r>
            <a:r>
              <a:rPr lang="de-DE" altLang="de-DE" sz="1800" b="1" dirty="0" smtClean="0"/>
              <a:t> </a:t>
            </a:r>
            <a:r>
              <a:rPr lang="de-DE" altLang="de-DE" sz="1800" b="1" dirty="0"/>
              <a:t>CO² </a:t>
            </a:r>
          </a:p>
        </p:txBody>
      </p:sp>
    </p:spTree>
  </p:cSld>
  <p:clrMapOvr>
    <a:masterClrMapping/>
  </p:clrMapOvr>
  <p:transition advTm="20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umsplatzhalter 3"/>
          <p:cNvSpPr>
            <a:spLocks noGrp="1"/>
          </p:cNvSpPr>
          <p:nvPr>
            <p:ph type="dt" sz="quarter" idx="10"/>
          </p:nvPr>
        </p:nvSpPr>
        <p:spPr>
          <a:xfrm>
            <a:off x="457200" y="6356350"/>
            <a:ext cx="2601913" cy="365125"/>
          </a:xfrm>
          <a:noFill/>
          <a:ln>
            <a:miter lim="800000"/>
            <a:headEnd/>
            <a:tailEnd/>
          </a:ln>
        </p:spPr>
        <p:txBody>
          <a:bodyPr/>
          <a:lstStyle/>
          <a:p>
            <a:r>
              <a:rPr lang="de-DE" altLang="de-DE" smtClean="0">
                <a:ea typeface="ＭＳ Ｐゴシック" pitchFamily="34" charset="-128"/>
              </a:rPr>
              <a:t>|  07.10.2016  |  </a:t>
            </a:r>
            <a:r>
              <a:rPr lang="de-DE" altLang="de-DE" smtClean="0">
                <a:solidFill>
                  <a:schemeClr val="accent1"/>
                </a:solidFill>
                <a:ea typeface="ＭＳ Ｐゴシック" pitchFamily="34" charset="-128"/>
              </a:rPr>
              <a:t>Stephan Schusser </a:t>
            </a:r>
          </a:p>
        </p:txBody>
      </p:sp>
      <p:graphicFrame>
        <p:nvGraphicFramePr>
          <p:cNvPr id="6" name="Diagramm 5"/>
          <p:cNvGraphicFramePr>
            <a:graphicFrameLocks/>
          </p:cNvGraphicFramePr>
          <p:nvPr/>
        </p:nvGraphicFramePr>
        <p:xfrm>
          <a:off x="500" y="1052736"/>
          <a:ext cx="903649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12"/>
          <p:cNvSpPr txBox="1">
            <a:spLocks noChangeArrowheads="1"/>
          </p:cNvSpPr>
          <p:nvPr/>
        </p:nvSpPr>
        <p:spPr bwMode="auto">
          <a:xfrm>
            <a:off x="0" y="115888"/>
            <a:ext cx="9144000" cy="922337"/>
          </a:xfrm>
          <a:prstGeom prst="rect">
            <a:avLst/>
          </a:prstGeom>
          <a:solidFill>
            <a:srgbClr val="00B050"/>
          </a:solidFill>
          <a:ln>
            <a:noFill/>
          </a:ln>
          <a:extLst>
            <a:ext uri="{91240B29-F687-4F45-9708-019B960494DF}">
              <a14:hiddenLine xmlns:a14="http://schemas.microsoft.com/office/drawing/2010/main" xmlns="" w="9525">
                <a:solidFill>
                  <a:schemeClr val="tx1"/>
                </a:solidFill>
                <a:miter lim="800000"/>
                <a:headEnd/>
                <a:tailEnd/>
              </a14:hiddenLine>
            </a:ext>
          </a:extLst>
        </p:spPr>
        <p:txBody>
          <a:bodyPr lIns="0" tIns="0" rIns="0" bIns="0" anchor="b"/>
          <a:lstStyle>
            <a:lvl1pPr algn="l" rtl="0" eaLnBrk="0" fontAlgn="base" hangingPunct="0">
              <a:spcBef>
                <a:spcPct val="0"/>
              </a:spcBef>
              <a:spcAft>
                <a:spcPct val="0"/>
              </a:spcAft>
              <a:defRPr sz="2600">
                <a:solidFill>
                  <a:schemeClr val="tx2"/>
                </a:solidFill>
                <a:latin typeface="+mj-lt"/>
                <a:ea typeface="+mj-ea"/>
                <a:cs typeface="+mj-cs"/>
              </a:defRPr>
            </a:lvl1pPr>
            <a:lvl2pPr algn="l" rtl="0" eaLnBrk="0" fontAlgn="base" hangingPunct="0">
              <a:spcBef>
                <a:spcPct val="0"/>
              </a:spcBef>
              <a:spcAft>
                <a:spcPct val="0"/>
              </a:spcAft>
              <a:defRPr sz="2600">
                <a:solidFill>
                  <a:schemeClr val="tx2"/>
                </a:solidFill>
                <a:latin typeface="Arial" charset="0"/>
                <a:ea typeface="ＭＳ Ｐゴシック" pitchFamily="1" charset="-128"/>
              </a:defRPr>
            </a:lvl2pPr>
            <a:lvl3pPr algn="l" rtl="0" eaLnBrk="0" fontAlgn="base" hangingPunct="0">
              <a:spcBef>
                <a:spcPct val="0"/>
              </a:spcBef>
              <a:spcAft>
                <a:spcPct val="0"/>
              </a:spcAft>
              <a:defRPr sz="2600">
                <a:solidFill>
                  <a:schemeClr val="tx2"/>
                </a:solidFill>
                <a:latin typeface="Arial" charset="0"/>
                <a:ea typeface="ＭＳ Ｐゴシック" pitchFamily="1" charset="-128"/>
              </a:defRPr>
            </a:lvl3pPr>
            <a:lvl4pPr algn="l" rtl="0" eaLnBrk="0" fontAlgn="base" hangingPunct="0">
              <a:spcBef>
                <a:spcPct val="0"/>
              </a:spcBef>
              <a:spcAft>
                <a:spcPct val="0"/>
              </a:spcAft>
              <a:defRPr sz="2600">
                <a:solidFill>
                  <a:schemeClr val="tx2"/>
                </a:solidFill>
                <a:latin typeface="Arial" charset="0"/>
                <a:ea typeface="ＭＳ Ｐゴシック" pitchFamily="1" charset="-128"/>
              </a:defRPr>
            </a:lvl4pPr>
            <a:lvl5pPr algn="l" rtl="0" eaLnBrk="0" fontAlgn="base" hangingPunct="0">
              <a:spcBef>
                <a:spcPct val="0"/>
              </a:spcBef>
              <a:spcAft>
                <a:spcPct val="0"/>
              </a:spcAft>
              <a:defRPr sz="2600">
                <a:solidFill>
                  <a:schemeClr val="tx2"/>
                </a:solidFill>
                <a:latin typeface="Arial" charset="0"/>
                <a:ea typeface="ＭＳ Ｐゴシック" pitchFamily="1" charset="-128"/>
              </a:defRPr>
            </a:lvl5pPr>
            <a:lvl6pPr marL="457200" algn="l" rtl="0" fontAlgn="base">
              <a:spcBef>
                <a:spcPct val="0"/>
              </a:spcBef>
              <a:spcAft>
                <a:spcPct val="0"/>
              </a:spcAft>
              <a:defRPr sz="2600">
                <a:solidFill>
                  <a:schemeClr val="tx2"/>
                </a:solidFill>
                <a:latin typeface="Arial" charset="0"/>
                <a:ea typeface="ＭＳ Ｐゴシック" pitchFamily="1" charset="-128"/>
              </a:defRPr>
            </a:lvl6pPr>
            <a:lvl7pPr marL="914400" algn="l" rtl="0" fontAlgn="base">
              <a:spcBef>
                <a:spcPct val="0"/>
              </a:spcBef>
              <a:spcAft>
                <a:spcPct val="0"/>
              </a:spcAft>
              <a:defRPr sz="2600">
                <a:solidFill>
                  <a:schemeClr val="tx2"/>
                </a:solidFill>
                <a:latin typeface="Arial" charset="0"/>
                <a:ea typeface="ＭＳ Ｐゴシック" pitchFamily="1" charset="-128"/>
              </a:defRPr>
            </a:lvl7pPr>
            <a:lvl8pPr marL="1371600" algn="l" rtl="0" fontAlgn="base">
              <a:spcBef>
                <a:spcPct val="0"/>
              </a:spcBef>
              <a:spcAft>
                <a:spcPct val="0"/>
              </a:spcAft>
              <a:defRPr sz="2600">
                <a:solidFill>
                  <a:schemeClr val="tx2"/>
                </a:solidFill>
                <a:latin typeface="Arial" charset="0"/>
                <a:ea typeface="ＭＳ Ｐゴシック" pitchFamily="1" charset="-128"/>
              </a:defRPr>
            </a:lvl8pPr>
            <a:lvl9pPr marL="1828800" algn="l" rtl="0" fontAlgn="base">
              <a:spcBef>
                <a:spcPct val="0"/>
              </a:spcBef>
              <a:spcAft>
                <a:spcPct val="0"/>
              </a:spcAft>
              <a:defRPr sz="2600">
                <a:solidFill>
                  <a:schemeClr val="tx2"/>
                </a:solidFill>
                <a:latin typeface="Arial" charset="0"/>
                <a:ea typeface="ＭＳ Ｐゴシック" pitchFamily="1" charset="-128"/>
              </a:defRPr>
            </a:lvl9pPr>
          </a:lstStyle>
          <a:p>
            <a:pPr eaLnBrk="1" hangingPunct="1">
              <a:defRPr/>
            </a:pPr>
            <a:r>
              <a:rPr lang="de-DE" altLang="de-DE" sz="3200" kern="0" dirty="0" smtClean="0"/>
              <a:t> </a:t>
            </a:r>
            <a:r>
              <a:rPr lang="cs-CZ" altLang="de-DE" sz="3200" kern="0" dirty="0" smtClean="0"/>
              <a:t>Dřevinná skladba na </a:t>
            </a:r>
            <a:r>
              <a:rPr lang="cs-CZ" altLang="de-DE" sz="2800" kern="0" dirty="0" smtClean="0"/>
              <a:t>LS E</a:t>
            </a:r>
            <a:r>
              <a:rPr lang="de-DE" altLang="de-DE" sz="2800" kern="0" dirty="0" err="1" smtClean="0"/>
              <a:t>ibenstock</a:t>
            </a:r>
            <a:r>
              <a:rPr lang="de-DE" altLang="de-DE" sz="2800" kern="0" dirty="0" smtClean="0"/>
              <a:t> </a:t>
            </a:r>
            <a:r>
              <a:rPr lang="de-DE" altLang="de-DE" sz="2800" kern="0" dirty="0" smtClean="0"/>
              <a:t/>
            </a:r>
            <a:br>
              <a:rPr lang="de-DE" altLang="de-DE" sz="2800" kern="0" dirty="0" smtClean="0"/>
            </a:br>
            <a:r>
              <a:rPr lang="de-DE" altLang="de-DE" sz="2800" kern="0" dirty="0" smtClean="0"/>
              <a:t> </a:t>
            </a:r>
            <a:r>
              <a:rPr lang="de-DE" altLang="de-DE" sz="2800" kern="0" dirty="0" smtClean="0"/>
              <a:t>(</a:t>
            </a:r>
            <a:r>
              <a:rPr lang="cs-CZ" altLang="de-DE" sz="2800" kern="0" dirty="0" smtClean="0"/>
              <a:t>Horní etáž LHP 2008</a:t>
            </a:r>
            <a:r>
              <a:rPr lang="de-DE" altLang="de-DE" sz="2800" kern="0" dirty="0" smtClean="0"/>
              <a:t>)</a:t>
            </a:r>
            <a:r>
              <a:rPr lang="cs-CZ" altLang="de-DE" sz="2800" kern="0" dirty="0" smtClean="0"/>
              <a:t> </a:t>
            </a:r>
            <a:endParaRPr lang="de-DE" altLang="de-DE" sz="2800" kern="0" dirty="0" smtClean="0"/>
          </a:p>
        </p:txBody>
      </p:sp>
    </p:spTree>
  </p:cSld>
  <p:clrMapOvr>
    <a:masterClrMapping/>
  </p:clrMapOvr>
  <p:transition advTm="20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atumsplatzhalter 3"/>
          <p:cNvSpPr>
            <a:spLocks noGrp="1"/>
          </p:cNvSpPr>
          <p:nvPr>
            <p:ph type="dt" sz="quarter" idx="10"/>
          </p:nvPr>
        </p:nvSpPr>
        <p:spPr>
          <a:xfrm>
            <a:off x="457200" y="6356350"/>
            <a:ext cx="2601913" cy="365125"/>
          </a:xfrm>
          <a:noFill/>
          <a:ln>
            <a:miter lim="800000"/>
            <a:headEnd/>
            <a:tailEnd/>
          </a:ln>
        </p:spPr>
        <p:txBody>
          <a:bodyPr/>
          <a:lstStyle/>
          <a:p>
            <a:r>
              <a:rPr lang="de-DE" altLang="de-DE" smtClean="0">
                <a:ea typeface="ＭＳ Ｐゴシック" pitchFamily="34" charset="-128"/>
              </a:rPr>
              <a:t>|  07.10.2016  |  </a:t>
            </a:r>
            <a:r>
              <a:rPr lang="de-DE" altLang="de-DE" smtClean="0">
                <a:solidFill>
                  <a:schemeClr val="accent1"/>
                </a:solidFill>
                <a:ea typeface="ＭＳ Ｐゴシック" pitchFamily="34" charset="-128"/>
              </a:rPr>
              <a:t>Stephan Schusser </a:t>
            </a:r>
          </a:p>
        </p:txBody>
      </p:sp>
      <p:sp>
        <p:nvSpPr>
          <p:cNvPr id="27651" name="Rectangle 12"/>
          <p:cNvSpPr>
            <a:spLocks noGrp="1" noChangeArrowheads="1"/>
          </p:cNvSpPr>
          <p:nvPr>
            <p:ph type="title"/>
          </p:nvPr>
        </p:nvSpPr>
        <p:spPr>
          <a:xfrm>
            <a:off x="0" y="274638"/>
            <a:ext cx="9144000" cy="922337"/>
          </a:xfrm>
          <a:solidFill>
            <a:srgbClr val="00B050"/>
          </a:solidFill>
        </p:spPr>
        <p:txBody>
          <a:bodyPr/>
          <a:lstStyle/>
          <a:p>
            <a:pPr eaLnBrk="1" hangingPunct="1"/>
            <a:r>
              <a:rPr lang="de-DE" altLang="de-DE" sz="3200" dirty="0" smtClean="0"/>
              <a:t> </a:t>
            </a:r>
            <a:r>
              <a:rPr lang="cs-CZ" altLang="de-DE" sz="3200" dirty="0" smtClean="0"/>
              <a:t>Dřevinná skladba LS </a:t>
            </a:r>
            <a:r>
              <a:rPr lang="de-DE" altLang="de-DE" sz="3200" dirty="0" err="1" smtClean="0"/>
              <a:t>Eibenstock</a:t>
            </a:r>
            <a:r>
              <a:rPr lang="de-DE" altLang="de-DE" sz="3200" dirty="0" smtClean="0"/>
              <a:t> </a:t>
            </a:r>
            <a:r>
              <a:rPr lang="de-DE" altLang="de-DE" sz="3200" dirty="0" smtClean="0"/>
              <a:t/>
            </a:r>
            <a:br>
              <a:rPr lang="de-DE" altLang="de-DE" sz="3200" dirty="0" smtClean="0"/>
            </a:br>
            <a:r>
              <a:rPr lang="de-DE" altLang="de-DE" sz="3200" dirty="0" smtClean="0"/>
              <a:t> </a:t>
            </a:r>
            <a:r>
              <a:rPr lang="cs-CZ" altLang="de-DE" sz="3200" dirty="0" smtClean="0"/>
              <a:t>Dřevinná skladba </a:t>
            </a:r>
            <a:r>
              <a:rPr lang="cs-CZ" altLang="de-DE" sz="3200" dirty="0" smtClean="0"/>
              <a:t>v 16. století</a:t>
            </a:r>
            <a:endParaRPr lang="de-DE" altLang="de-DE" sz="3200" dirty="0" smtClean="0"/>
          </a:p>
        </p:txBody>
      </p:sp>
      <p:graphicFrame>
        <p:nvGraphicFramePr>
          <p:cNvPr id="7" name="Diagramm 6"/>
          <p:cNvGraphicFramePr>
            <a:graphicFrameLocks/>
          </p:cNvGraphicFramePr>
          <p:nvPr/>
        </p:nvGraphicFramePr>
        <p:xfrm>
          <a:off x="1079104" y="2060848"/>
          <a:ext cx="8064896" cy="45347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advTm="20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el 1"/>
          <p:cNvSpPr>
            <a:spLocks noGrp="1"/>
          </p:cNvSpPr>
          <p:nvPr>
            <p:ph type="title"/>
          </p:nvPr>
        </p:nvSpPr>
        <p:spPr>
          <a:xfrm>
            <a:off x="0" y="404813"/>
            <a:ext cx="9144000" cy="1152525"/>
          </a:xfrm>
          <a:solidFill>
            <a:srgbClr val="00B050"/>
          </a:solidFill>
        </p:spPr>
        <p:txBody>
          <a:bodyPr/>
          <a:lstStyle/>
          <a:p>
            <a:pPr algn="ctr" eaLnBrk="1" hangingPunct="1"/>
            <a:r>
              <a:rPr lang="de-DE" altLang="de-DE" sz="3200" dirty="0" smtClean="0"/>
              <a:t>  </a:t>
            </a:r>
            <a:r>
              <a:rPr lang="cs-CZ" altLang="de-DE" sz="3200" dirty="0" smtClean="0"/>
              <a:t>Výhled</a:t>
            </a:r>
            <a:r>
              <a:rPr lang="de-DE" altLang="de-DE" sz="3200" dirty="0" smtClean="0"/>
              <a:t> </a:t>
            </a:r>
            <a:r>
              <a:rPr lang="de-DE" altLang="de-DE" sz="3200" dirty="0" smtClean="0"/>
              <a:t>– </a:t>
            </a:r>
            <a:r>
              <a:rPr lang="cs-CZ" altLang="de-DE" sz="3200" dirty="0" smtClean="0"/>
              <a:t>možná dřevinná skladba v roce</a:t>
            </a:r>
            <a:r>
              <a:rPr lang="de-DE" altLang="de-DE" sz="3200" dirty="0" smtClean="0"/>
              <a:t> </a:t>
            </a:r>
            <a:r>
              <a:rPr lang="de-DE" altLang="de-DE" sz="3200" dirty="0" smtClean="0"/>
              <a:t>2100</a:t>
            </a:r>
            <a:br>
              <a:rPr lang="de-DE" altLang="de-DE" sz="3200" dirty="0" smtClean="0"/>
            </a:br>
            <a:endParaRPr lang="de-DE" altLang="de-DE" sz="3200" dirty="0" smtClean="0"/>
          </a:p>
        </p:txBody>
      </p:sp>
      <p:graphicFrame>
        <p:nvGraphicFramePr>
          <p:cNvPr id="4" name="Diagramm 3"/>
          <p:cNvGraphicFramePr>
            <a:graphicFrameLocks/>
          </p:cNvGraphicFramePr>
          <p:nvPr/>
        </p:nvGraphicFramePr>
        <p:xfrm>
          <a:off x="179512" y="1700808"/>
          <a:ext cx="8856984" cy="475252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advTm="20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10C3CA89-FCF3-4846-8BBC-974FD4BBECDF}"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29699" name="Foliennummernplatzhalter 4"/>
          <p:cNvSpPr>
            <a:spLocks noGrp="1"/>
          </p:cNvSpPr>
          <p:nvPr>
            <p:ph type="sldNum" sz="quarter" idx="11"/>
          </p:nvPr>
        </p:nvSpPr>
        <p:spPr>
          <a:noFill/>
          <a:ln>
            <a:miter lim="800000"/>
            <a:headEnd/>
            <a:tailEnd/>
          </a:ln>
        </p:spPr>
        <p:txBody>
          <a:bodyPr/>
          <a:lstStyle/>
          <a:p>
            <a:fld id="{75D14179-27D0-4400-B987-22C1E34C3E16}" type="slidenum">
              <a:rPr lang="de-DE" altLang="de-DE" smtClean="0">
                <a:ea typeface="ＭＳ Ｐゴシック" pitchFamily="34" charset="-128"/>
              </a:rPr>
              <a:pPr/>
              <a:t>25</a:t>
            </a:fld>
            <a:endParaRPr lang="de-DE" altLang="de-DE" smtClean="0">
              <a:ea typeface="ＭＳ Ｐゴシック" pitchFamily="34" charset="-128"/>
            </a:endParaRPr>
          </a:p>
        </p:txBody>
      </p:sp>
      <p:graphicFrame>
        <p:nvGraphicFramePr>
          <p:cNvPr id="7" name="Diagramm 6"/>
          <p:cNvGraphicFramePr>
            <a:graphicFrameLocks/>
          </p:cNvGraphicFramePr>
          <p:nvPr/>
        </p:nvGraphicFramePr>
        <p:xfrm>
          <a:off x="251520" y="404664"/>
          <a:ext cx="8712968" cy="59766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el 1"/>
          <p:cNvSpPr>
            <a:spLocks noGrp="1"/>
          </p:cNvSpPr>
          <p:nvPr>
            <p:ph type="title"/>
          </p:nvPr>
        </p:nvSpPr>
        <p:spPr/>
        <p:txBody>
          <a:bodyPr/>
          <a:lstStyle/>
          <a:p>
            <a:endParaRPr lang="de-DE" altLang="de-DE" smtClean="0"/>
          </a:p>
        </p:txBody>
      </p:sp>
      <p:sp>
        <p:nvSpPr>
          <p:cNvPr id="30723" name="Inhaltsplatzhalter 2"/>
          <p:cNvSpPr>
            <a:spLocks noGrp="1"/>
          </p:cNvSpPr>
          <p:nvPr>
            <p:ph idx="1"/>
          </p:nvPr>
        </p:nvSpPr>
        <p:spPr/>
        <p:txBody>
          <a:bodyPr/>
          <a:lstStyle/>
          <a:p>
            <a:endParaRPr lang="de-DE" altLang="de-DE" smtClean="0"/>
          </a:p>
        </p:txBody>
      </p:sp>
      <p:sp>
        <p:nvSpPr>
          <p:cNvPr id="30724"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FB481528-11A7-49C0-AF01-48E3540D7955}"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Name Vortragender</a:t>
            </a:r>
          </a:p>
        </p:txBody>
      </p:sp>
      <p:sp>
        <p:nvSpPr>
          <p:cNvPr id="30725" name="Foliennummernplatzhalter 4"/>
          <p:cNvSpPr>
            <a:spLocks noGrp="1"/>
          </p:cNvSpPr>
          <p:nvPr>
            <p:ph type="sldNum" sz="quarter" idx="11"/>
          </p:nvPr>
        </p:nvSpPr>
        <p:spPr>
          <a:noFill/>
          <a:ln>
            <a:miter lim="800000"/>
            <a:headEnd/>
            <a:tailEnd/>
          </a:ln>
        </p:spPr>
        <p:txBody>
          <a:bodyPr/>
          <a:lstStyle/>
          <a:p>
            <a:fld id="{4F4C05F9-1605-404F-B3B6-CD3ED8DBBD73}" type="slidenum">
              <a:rPr lang="de-DE" altLang="de-DE" smtClean="0">
                <a:ea typeface="ＭＳ Ｐゴシック" pitchFamily="34" charset="-128"/>
              </a:rPr>
              <a:pPr/>
              <a:t>26</a:t>
            </a:fld>
            <a:endParaRPr lang="de-DE" altLang="de-DE" smtClean="0">
              <a:ea typeface="ＭＳ Ｐゴシック" pitchFamily="34" charset="-128"/>
            </a:endParaRPr>
          </a:p>
        </p:txBody>
      </p:sp>
      <p:pic>
        <p:nvPicPr>
          <p:cNvPr id="30726" name="Picture 2" descr="G:\FBZ EIBENSTOCK\Präsentationen\2015\Verjüngung_Rev7.ti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27" name="Textfeld 5"/>
          <p:cNvSpPr txBox="1">
            <a:spLocks noChangeArrowheads="1"/>
          </p:cNvSpPr>
          <p:nvPr/>
        </p:nvSpPr>
        <p:spPr bwMode="auto">
          <a:xfrm>
            <a:off x="1403350" y="5445125"/>
            <a:ext cx="1296988" cy="1217613"/>
          </a:xfrm>
          <a:prstGeom prst="rect">
            <a:avLst/>
          </a:prstGeom>
          <a:noFill/>
          <a:ln w="9525">
            <a:noFill/>
            <a:miter lim="800000"/>
            <a:headEnd/>
            <a:tailEnd/>
          </a:ln>
        </p:spPr>
        <p:txBody>
          <a:bodyPr>
            <a:spAutoFit/>
          </a:bodyPr>
          <a:lstStyle/>
          <a:p>
            <a:pPr algn="l">
              <a:lnSpc>
                <a:spcPct val="150000"/>
              </a:lnSpc>
            </a:pPr>
            <a:r>
              <a:rPr lang="de-DE" altLang="de-DE" sz="1000"/>
              <a:t>Lärche</a:t>
            </a:r>
          </a:p>
          <a:p>
            <a:pPr algn="l">
              <a:lnSpc>
                <a:spcPct val="150000"/>
              </a:lnSpc>
            </a:pPr>
            <a:r>
              <a:rPr lang="de-DE" altLang="de-DE" sz="1000"/>
              <a:t>Bergahorn</a:t>
            </a:r>
          </a:p>
          <a:p>
            <a:pPr algn="l">
              <a:lnSpc>
                <a:spcPct val="150000"/>
              </a:lnSpc>
            </a:pPr>
            <a:r>
              <a:rPr lang="de-DE" altLang="de-DE" sz="1000"/>
              <a:t>Fichte</a:t>
            </a:r>
          </a:p>
          <a:p>
            <a:pPr algn="l">
              <a:lnSpc>
                <a:spcPct val="150000"/>
              </a:lnSpc>
            </a:pPr>
            <a:r>
              <a:rPr lang="de-DE" altLang="de-DE" sz="1000"/>
              <a:t>Buche</a:t>
            </a:r>
          </a:p>
          <a:p>
            <a:pPr algn="l">
              <a:lnSpc>
                <a:spcPct val="150000"/>
              </a:lnSpc>
            </a:pPr>
            <a:r>
              <a:rPr lang="de-DE" altLang="de-DE" sz="1000"/>
              <a:t>Weißtanne</a:t>
            </a:r>
          </a:p>
        </p:txBody>
      </p:sp>
      <p:sp>
        <p:nvSpPr>
          <p:cNvPr id="30728" name="Textfeld 1"/>
          <p:cNvSpPr txBox="1">
            <a:spLocks noChangeArrowheads="1"/>
          </p:cNvSpPr>
          <p:nvPr/>
        </p:nvSpPr>
        <p:spPr bwMode="auto">
          <a:xfrm>
            <a:off x="4211638" y="38100"/>
            <a:ext cx="2881312" cy="461963"/>
          </a:xfrm>
          <a:prstGeom prst="rect">
            <a:avLst/>
          </a:prstGeom>
          <a:noFill/>
          <a:ln w="9525">
            <a:noFill/>
            <a:miter lim="800000"/>
            <a:headEnd/>
            <a:tailEnd/>
          </a:ln>
        </p:spPr>
        <p:txBody>
          <a:bodyPr>
            <a:spAutoFit/>
          </a:bodyPr>
          <a:lstStyle/>
          <a:p>
            <a:r>
              <a:rPr lang="de-DE" altLang="de-DE" dirty="0" err="1"/>
              <a:t>Obnova</a:t>
            </a:r>
            <a:endParaRPr lang="de-DE" altLang="de-DE"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el 1"/>
          <p:cNvSpPr>
            <a:spLocks noGrp="1"/>
          </p:cNvSpPr>
          <p:nvPr>
            <p:ph type="title"/>
          </p:nvPr>
        </p:nvSpPr>
        <p:spPr/>
        <p:txBody>
          <a:bodyPr/>
          <a:lstStyle/>
          <a:p>
            <a:endParaRPr lang="de-DE" altLang="de-DE" smtClean="0"/>
          </a:p>
        </p:txBody>
      </p:sp>
      <p:sp>
        <p:nvSpPr>
          <p:cNvPr id="31747"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7DB41477-D017-490F-B33B-943E004FD79B}"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Name Vortragender</a:t>
            </a:r>
          </a:p>
        </p:txBody>
      </p:sp>
      <p:sp>
        <p:nvSpPr>
          <p:cNvPr id="31748" name="Foliennummernplatzhalter 3"/>
          <p:cNvSpPr>
            <a:spLocks noGrp="1"/>
          </p:cNvSpPr>
          <p:nvPr>
            <p:ph type="sldNum" sz="quarter" idx="11"/>
          </p:nvPr>
        </p:nvSpPr>
        <p:spPr>
          <a:noFill/>
          <a:ln>
            <a:miter lim="800000"/>
            <a:headEnd/>
            <a:tailEnd/>
          </a:ln>
        </p:spPr>
        <p:txBody>
          <a:bodyPr/>
          <a:lstStyle/>
          <a:p>
            <a:fld id="{28CFEB24-0873-4CF1-BEE5-EB0D0FE3CC27}" type="slidenum">
              <a:rPr lang="de-DE" altLang="de-DE" smtClean="0">
                <a:ea typeface="ＭＳ Ｐゴシック" pitchFamily="34" charset="-128"/>
              </a:rPr>
              <a:pPr/>
              <a:t>27</a:t>
            </a:fld>
            <a:endParaRPr lang="de-DE" altLang="de-DE" smtClean="0">
              <a:ea typeface="ＭＳ Ｐゴシック" pitchFamily="34" charset="-128"/>
            </a:endParaRPr>
          </a:p>
        </p:txBody>
      </p:sp>
      <p:pic>
        <p:nvPicPr>
          <p:cNvPr id="31749"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6" name="Text Box 3"/>
          <p:cNvSpPr txBox="1">
            <a:spLocks noChangeArrowheads="1"/>
          </p:cNvSpPr>
          <p:nvPr/>
        </p:nvSpPr>
        <p:spPr bwMode="auto">
          <a:xfrm>
            <a:off x="468313" y="452438"/>
            <a:ext cx="8280400" cy="954107"/>
          </a:xfrm>
          <a:prstGeom prst="rect">
            <a:avLst/>
          </a:prstGeom>
          <a:gradFill rotWithShape="1">
            <a:gsLst>
              <a:gs pos="0">
                <a:srgbClr val="CAE8B8">
                  <a:alpha val="87000"/>
                </a:srgbClr>
              </a:gs>
              <a:gs pos="50000">
                <a:srgbClr val="CAE8B8">
                  <a:gamma/>
                  <a:tint val="40392"/>
                  <a:invGamma/>
                </a:srgbClr>
              </a:gs>
              <a:gs pos="100000">
                <a:srgbClr val="CAE8B8">
                  <a:alpha val="87000"/>
                </a:srgbClr>
              </a:gs>
            </a:gsLst>
            <a:lin ang="5400000" scaled="1"/>
          </a:gradFill>
          <a:ln w="9525">
            <a:solidFill>
              <a:schemeClr val="bg1"/>
            </a:solidFill>
            <a:miter lim="800000"/>
            <a:headEnd/>
            <a:tailEnd/>
          </a:ln>
          <a:effectLst/>
        </p:spPr>
        <p:txBody>
          <a:bodyPr>
            <a:spAutoFit/>
          </a:bodyPr>
          <a:lstStyle/>
          <a:p>
            <a:pPr>
              <a:spcBef>
                <a:spcPct val="50000"/>
              </a:spcBef>
              <a:defRPr/>
            </a:pPr>
            <a:r>
              <a:rPr lang="cs-CZ" sz="2800" b="1" dirty="0" smtClean="0">
                <a:ea typeface="ＭＳ Ｐゴシック" pitchFamily="1" charset="-128"/>
              </a:rPr>
              <a:t>Ekologicky orientovaná přestavba lesa  nemá při zohlednění klimatické změny alternativu</a:t>
            </a:r>
            <a:endParaRPr lang="de-DE" sz="2800" b="1" dirty="0">
              <a:ea typeface="ＭＳ Ｐゴシック" pitchFamily="1"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Rev"/>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solidFill>
              <a:schemeClr val="bg1"/>
            </a:solidFill>
            <a:miter lim="800000"/>
            <a:headEnd/>
            <a:tailEnd/>
          </a:ln>
        </p:spPr>
      </p:pic>
      <p:sp>
        <p:nvSpPr>
          <p:cNvPr id="32771" name="Text Box 4"/>
          <p:cNvSpPr txBox="1">
            <a:spLocks noChangeArrowheads="1"/>
          </p:cNvSpPr>
          <p:nvPr/>
        </p:nvSpPr>
        <p:spPr bwMode="auto">
          <a:xfrm>
            <a:off x="935038" y="333375"/>
            <a:ext cx="7813675" cy="1384995"/>
          </a:xfrm>
          <a:prstGeom prst="rect">
            <a:avLst/>
          </a:prstGeom>
          <a:solidFill>
            <a:srgbClr val="CAE8B8"/>
          </a:solidFill>
          <a:ln w="9525">
            <a:solidFill>
              <a:schemeClr val="bg1"/>
            </a:solidFill>
            <a:miter lim="800000"/>
            <a:headEnd/>
            <a:tailEnd/>
          </a:ln>
        </p:spPr>
        <p:txBody>
          <a:bodyPr>
            <a:spAutoFit/>
          </a:bodyPr>
          <a:lstStyle/>
          <a:p>
            <a:pPr>
              <a:spcBef>
                <a:spcPct val="50000"/>
              </a:spcBef>
            </a:pPr>
            <a:r>
              <a:rPr lang="cs-CZ" altLang="de-DE" sz="2800" b="1" dirty="0" smtClean="0"/>
              <a:t>Aby les mohl udržitelně vydělávat peníze, je  nezbytné </a:t>
            </a:r>
            <a:r>
              <a:rPr lang="de-DE" altLang="de-DE" sz="2800" b="1" dirty="0" err="1" smtClean="0"/>
              <a:t>profesion</a:t>
            </a:r>
            <a:r>
              <a:rPr lang="cs-CZ" altLang="de-DE" sz="2800" b="1" dirty="0" err="1" smtClean="0"/>
              <a:t>ální</a:t>
            </a:r>
            <a:r>
              <a:rPr lang="cs-CZ" altLang="de-DE" sz="2800" b="1" dirty="0" smtClean="0"/>
              <a:t> a důsledné provozování myslivosti</a:t>
            </a:r>
            <a:endParaRPr lang="de-DE" altLang="de-DE" sz="2800" b="1" dirty="0"/>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850" y="115888"/>
            <a:ext cx="8569325" cy="792162"/>
          </a:xfrm>
          <a:solidFill>
            <a:schemeClr val="bg2">
              <a:lumMod val="40000"/>
              <a:lumOff val="60000"/>
            </a:schemeClr>
          </a:solidFill>
        </p:spPr>
        <p:txBody>
          <a:bodyPr/>
          <a:lstStyle/>
          <a:p>
            <a:pPr>
              <a:defRPr/>
            </a:pPr>
            <a:r>
              <a:rPr lang="de-DE" dirty="0" smtClean="0"/>
              <a:t> </a:t>
            </a:r>
            <a:r>
              <a:rPr lang="cs-CZ" dirty="0" smtClean="0"/>
              <a:t>Odstřel jelení zvěře na LS</a:t>
            </a:r>
            <a:r>
              <a:rPr lang="de-DE" dirty="0" err="1" smtClean="0"/>
              <a:t>Eibenstock</a:t>
            </a:r>
            <a:r>
              <a:rPr lang="de-DE" dirty="0" smtClean="0"/>
              <a:t> </a:t>
            </a:r>
            <a:r>
              <a:rPr lang="cs-CZ" dirty="0" smtClean="0"/>
              <a:t>- </a:t>
            </a:r>
            <a:r>
              <a:rPr lang="de-DE" dirty="0" err="1" smtClean="0"/>
              <a:t>histori</a:t>
            </a:r>
            <a:r>
              <a:rPr lang="cs-CZ" dirty="0" smtClean="0"/>
              <a:t>e</a:t>
            </a:r>
            <a:r>
              <a:rPr lang="de-DE" dirty="0" smtClean="0"/>
              <a:t/>
            </a:r>
            <a:br>
              <a:rPr lang="de-DE" dirty="0" smtClean="0"/>
            </a:br>
            <a:r>
              <a:rPr lang="de-DE" sz="1600" dirty="0" smtClean="0"/>
              <a:t>  </a:t>
            </a:r>
            <a:r>
              <a:rPr lang="de-DE" sz="1600" dirty="0" smtClean="0"/>
              <a:t>(</a:t>
            </a:r>
            <a:r>
              <a:rPr lang="cs-CZ" sz="1600" dirty="0" smtClean="0"/>
              <a:t>Zdroj</a:t>
            </a:r>
            <a:r>
              <a:rPr lang="de-DE" sz="1600" dirty="0" smtClean="0"/>
              <a:t> </a:t>
            </a:r>
            <a:r>
              <a:rPr lang="de-DE" sz="1600" dirty="0" smtClean="0"/>
              <a:t>H. </a:t>
            </a:r>
            <a:r>
              <a:rPr lang="de-DE" sz="1600" dirty="0" smtClean="0"/>
              <a:t>Lindner)</a:t>
            </a:r>
            <a:endParaRPr lang="de-DE" sz="1600" dirty="0"/>
          </a:p>
        </p:txBody>
      </p:sp>
      <p:sp>
        <p:nvSpPr>
          <p:cNvPr id="33795"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DE56B101-AF22-4B94-A80C-353857416464}"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33796" name="Foliennummernplatzhalter 4"/>
          <p:cNvSpPr>
            <a:spLocks noGrp="1"/>
          </p:cNvSpPr>
          <p:nvPr>
            <p:ph type="sldNum" sz="quarter" idx="11"/>
          </p:nvPr>
        </p:nvSpPr>
        <p:spPr>
          <a:noFill/>
          <a:ln>
            <a:miter lim="800000"/>
            <a:headEnd/>
            <a:tailEnd/>
          </a:ln>
        </p:spPr>
        <p:txBody>
          <a:bodyPr/>
          <a:lstStyle/>
          <a:p>
            <a:fld id="{45525D6E-EDF3-4A29-99A9-58D59C8B2CAF}" type="slidenum">
              <a:rPr lang="de-DE" altLang="de-DE" smtClean="0">
                <a:ea typeface="ＭＳ Ｐゴシック" pitchFamily="34" charset="-128"/>
              </a:rPr>
              <a:pPr/>
              <a:t>29</a:t>
            </a:fld>
            <a:endParaRPr lang="de-DE" altLang="de-DE" smtClean="0">
              <a:ea typeface="ＭＳ Ｐゴシック" pitchFamily="34" charset="-128"/>
            </a:endParaRPr>
          </a:p>
        </p:txBody>
      </p:sp>
      <p:graphicFrame>
        <p:nvGraphicFramePr>
          <p:cNvPr id="33797" name="Inhaltsplatzhalter 5"/>
          <p:cNvGraphicFramePr>
            <a:graphicFrameLocks noGrp="1"/>
          </p:cNvGraphicFramePr>
          <p:nvPr>
            <p:ph idx="1"/>
          </p:nvPr>
        </p:nvGraphicFramePr>
        <p:xfrm>
          <a:off x="250825" y="908050"/>
          <a:ext cx="8713788" cy="5400675"/>
        </p:xfrm>
        <a:graphic>
          <a:graphicData uri="http://schemas.openxmlformats.org/presentationml/2006/ole">
            <p:oleObj spid="_x0000_s33797" name="Diagramm" r:id="rId3" imgW="9277269" imgH="5362536" progId="Excel.Chart.8">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p:cNvSpPr txBox="1">
            <a:spLocks noChangeArrowheads="1"/>
          </p:cNvSpPr>
          <p:nvPr/>
        </p:nvSpPr>
        <p:spPr bwMode="auto">
          <a:xfrm>
            <a:off x="465138" y="260350"/>
            <a:ext cx="8280400" cy="703263"/>
          </a:xfrm>
          <a:prstGeom prst="rect">
            <a:avLst/>
          </a:prstGeom>
          <a:solidFill>
            <a:srgbClr val="69BE28"/>
          </a:solidFill>
          <a:ln w="9525">
            <a:noFill/>
            <a:miter lim="800000"/>
            <a:headEnd/>
            <a:tailEnd/>
          </a:ln>
        </p:spPr>
        <p:txBody>
          <a:bodyPr anchor="ct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2800">
                <a:solidFill>
                  <a:srgbClr val="000000"/>
                </a:solidFill>
                <a:cs typeface="Arial" charset="0"/>
              </a:rPr>
              <a:t>Krátká charakteristika -  Forstbezirk Eibenstock</a:t>
            </a:r>
          </a:p>
        </p:txBody>
      </p:sp>
      <p:sp>
        <p:nvSpPr>
          <p:cNvPr id="7171" name="Text Box 2"/>
          <p:cNvSpPr txBox="1">
            <a:spLocks noChangeArrowheads="1"/>
          </p:cNvSpPr>
          <p:nvPr/>
        </p:nvSpPr>
        <p:spPr bwMode="auto">
          <a:xfrm>
            <a:off x="198438" y="1052513"/>
            <a:ext cx="8929687" cy="4968875"/>
          </a:xfrm>
          <a:prstGeom prst="rect">
            <a:avLst/>
          </a:prstGeom>
          <a:noFill/>
          <a:ln w="9525">
            <a:noFill/>
            <a:round/>
            <a:headEnd/>
            <a:tailEnd/>
          </a:ln>
          <a:effectLst/>
        </p:spPr>
        <p:txBody>
          <a:bodyPr/>
          <a:lstStyle/>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a:solidFill>
                  <a:srgbClr val="000000"/>
                </a:solidFill>
                <a:cs typeface="Arial" charset="0"/>
              </a:rPr>
              <a:t>Poloha:</a:t>
            </a:r>
            <a:r>
              <a:rPr lang="en-GB" altLang="de-DE">
                <a:solidFill>
                  <a:srgbClr val="000000"/>
                </a:solidFill>
                <a:cs typeface="Arial" charset="0"/>
              </a:rPr>
              <a:t> Západní Krušné hory / Vogtland Kraje Erzgebirge a Vogtlandkreis</a:t>
            </a:r>
          </a:p>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a:solidFill>
                  <a:srgbClr val="000000"/>
                </a:solidFill>
                <a:cs typeface="Arial" charset="0"/>
              </a:rPr>
              <a:t>Nadmořská výška:</a:t>
            </a:r>
            <a:r>
              <a:rPr lang="en-GB" altLang="de-DE">
                <a:solidFill>
                  <a:srgbClr val="000000"/>
                </a:solidFill>
                <a:cs typeface="Arial" charset="0"/>
              </a:rPr>
              <a:t>	324 - 1019 m.n.m.</a:t>
            </a:r>
          </a:p>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a:solidFill>
                  <a:srgbClr val="000000"/>
                </a:solidFill>
                <a:cs typeface="Arial" charset="0"/>
              </a:rPr>
              <a:t>	Plocha lesa: </a:t>
            </a:r>
            <a:r>
              <a:rPr lang="en-GB" altLang="de-DE">
                <a:solidFill>
                  <a:srgbClr val="000000"/>
                </a:solidFill>
                <a:cs typeface="Arial" charset="0"/>
              </a:rPr>
              <a:t>26 215 ha celkové plochy, z toho 20 532 ha zemského lesa </a:t>
            </a:r>
          </a:p>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a:solidFill>
                  <a:srgbClr val="000000"/>
                </a:solidFill>
                <a:cs typeface="Arial" charset="0"/>
              </a:rPr>
              <a:t>Přirozená lesní společenstva: 	</a:t>
            </a:r>
          </a:p>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a:solidFill>
                  <a:srgbClr val="000000"/>
                </a:solidFill>
                <a:cs typeface="Arial" charset="0"/>
              </a:rPr>
              <a:t>	Třtinová smrčina, Třtinová smrková bučina,			           Biková -(jedlo-smrková) bučina, Biková- dubová bučina</a:t>
            </a:r>
          </a:p>
          <a:p>
            <a:pPr marL="339725" indent="-339725" algn="l">
              <a:lnSpc>
                <a:spcPct val="90000"/>
              </a:lnSpc>
              <a:spcBef>
                <a:spcPts val="5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a:solidFill>
                  <a:srgbClr val="000000"/>
                </a:solidFill>
                <a:cs typeface="Arial" charset="0"/>
              </a:rPr>
              <a:t>Vlastnické poměry:</a:t>
            </a:r>
          </a:p>
          <a:p>
            <a:pPr marL="339725" indent="-339725">
              <a:lnSpc>
                <a:spcPct val="90000"/>
              </a:lnSpc>
              <a:spcBef>
                <a:spcPts val="500"/>
              </a:spcBef>
              <a:buFont typeface="Arial" charset="0"/>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endParaRPr lang="en-GB" altLang="de-DE" b="1">
              <a:solidFill>
                <a:srgbClr val="000000"/>
              </a:solidFill>
              <a:cs typeface="Arial" charset="0"/>
            </a:endParaRPr>
          </a:p>
        </p:txBody>
      </p:sp>
      <p:graphicFrame>
        <p:nvGraphicFramePr>
          <p:cNvPr id="5" name="Diagramm 4"/>
          <p:cNvGraphicFramePr>
            <a:graphicFrameLocks/>
          </p:cNvGraphicFramePr>
          <p:nvPr/>
        </p:nvGraphicFramePr>
        <p:xfrm>
          <a:off x="4139952" y="4005064"/>
          <a:ext cx="4392488" cy="278092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umsplatzhalter 1"/>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25CC6301-0CC7-40DF-88E5-9D3CFFAB3D10}" type="datetime4">
              <a:rPr lang="de-DE" altLang="de-DE" smtClean="0">
                <a:ea typeface="ＭＳ Ｐゴシック" pitchFamily="34" charset="-128"/>
              </a:rPr>
              <a:pPr/>
              <a:t>29. September 2016</a:t>
            </a:fld>
            <a:r>
              <a:rPr lang="de-DE" altLang="de-DE" smtClean="0">
                <a:ea typeface="ＭＳ Ｐゴシック" pitchFamily="34" charset="-128"/>
              </a:rPr>
              <a:t>  Stephan Schusser</a:t>
            </a:r>
            <a:endParaRPr lang="de-DE" altLang="de-DE" smtClean="0">
              <a:solidFill>
                <a:schemeClr val="accent1"/>
              </a:solidFill>
              <a:ea typeface="ＭＳ Ｐゴシック" pitchFamily="34" charset="-128"/>
            </a:endParaRPr>
          </a:p>
        </p:txBody>
      </p:sp>
      <p:sp>
        <p:nvSpPr>
          <p:cNvPr id="34819" name="Foliennummernplatzhalter 2"/>
          <p:cNvSpPr>
            <a:spLocks noGrp="1"/>
          </p:cNvSpPr>
          <p:nvPr>
            <p:ph type="sldNum" sz="quarter" idx="11"/>
          </p:nvPr>
        </p:nvSpPr>
        <p:spPr>
          <a:noFill/>
          <a:ln>
            <a:miter lim="800000"/>
            <a:headEnd/>
            <a:tailEnd/>
          </a:ln>
        </p:spPr>
        <p:txBody>
          <a:bodyPr/>
          <a:lstStyle/>
          <a:p>
            <a:fld id="{0A242315-AD60-4F45-8947-880B1E6DD8DC}" type="slidenum">
              <a:rPr lang="de-DE" altLang="de-DE" smtClean="0">
                <a:ea typeface="ＭＳ Ｐゴシック" pitchFamily="34" charset="-128"/>
              </a:rPr>
              <a:pPr/>
              <a:t>30</a:t>
            </a:fld>
            <a:endParaRPr lang="de-DE" altLang="de-DE" smtClean="0">
              <a:ea typeface="ＭＳ Ｐゴシック" pitchFamily="34" charset="-128"/>
            </a:endParaRPr>
          </a:p>
        </p:txBody>
      </p:sp>
      <p:graphicFrame>
        <p:nvGraphicFramePr>
          <p:cNvPr id="4" name="Diagramm 3"/>
          <p:cNvGraphicFramePr>
            <a:graphicFrameLocks/>
          </p:cNvGraphicFramePr>
          <p:nvPr/>
        </p:nvGraphicFramePr>
        <p:xfrm>
          <a:off x="179512" y="908720"/>
          <a:ext cx="8784976" cy="5400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feld 1"/>
          <p:cNvSpPr txBox="1"/>
          <p:nvPr/>
        </p:nvSpPr>
        <p:spPr>
          <a:xfrm>
            <a:off x="0" y="330200"/>
            <a:ext cx="9144000" cy="503238"/>
          </a:xfrm>
          <a:prstGeom prst="rect">
            <a:avLst/>
          </a:prstGeom>
          <a:solidFill>
            <a:schemeClr val="accent1">
              <a:lumMod val="60000"/>
              <a:lumOff val="40000"/>
            </a:schemeClr>
          </a:solidFill>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cs-CZ" sz="1800" dirty="0" smtClean="0"/>
              <a:t>Vývoj odstřelu zvěře na LS</a:t>
            </a:r>
            <a:r>
              <a:rPr lang="de-DE" sz="1800" dirty="0" smtClean="0"/>
              <a:t> </a:t>
            </a:r>
            <a:r>
              <a:rPr lang="de-DE" sz="1800" dirty="0" err="1" smtClean="0"/>
              <a:t>Eibenstock</a:t>
            </a:r>
            <a:r>
              <a:rPr lang="de-DE" sz="1800" dirty="0" smtClean="0"/>
              <a:t> 1991 - 2015</a:t>
            </a:r>
            <a:endParaRPr lang="de-DE" sz="1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p:cNvSpPr>
            <a:spLocks noGrp="1"/>
          </p:cNvSpPr>
          <p:nvPr>
            <p:ph type="title"/>
          </p:nvPr>
        </p:nvSpPr>
        <p:spPr/>
        <p:txBody>
          <a:bodyPr/>
          <a:lstStyle/>
          <a:p>
            <a:endParaRPr lang="de-DE" altLang="de-DE" smtClean="0"/>
          </a:p>
        </p:txBody>
      </p:sp>
      <p:sp>
        <p:nvSpPr>
          <p:cNvPr id="35843"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7B1D967C-B506-4410-B69D-A49C40546FF9}" type="datetime4">
              <a:rPr lang="de-DE" altLang="de-DE" smtClean="0">
                <a:ea typeface="ＭＳ Ｐゴシック" pitchFamily="34" charset="-128"/>
              </a:rPr>
              <a:pPr/>
              <a:t>29. September 2016</a:t>
            </a:fld>
            <a:r>
              <a:rPr lang="de-DE" altLang="de-DE" smtClean="0">
                <a:ea typeface="ＭＳ Ｐゴシック" pitchFamily="34" charset="-128"/>
              </a:rPr>
              <a:t>  Schusser</a:t>
            </a:r>
            <a:endParaRPr lang="de-DE" altLang="de-DE" smtClean="0">
              <a:solidFill>
                <a:schemeClr val="accent1"/>
              </a:solidFill>
              <a:ea typeface="ＭＳ Ｐゴシック" pitchFamily="34" charset="-128"/>
            </a:endParaRPr>
          </a:p>
        </p:txBody>
      </p:sp>
      <p:sp>
        <p:nvSpPr>
          <p:cNvPr id="35844" name="Foliennummernplatzhalter 4"/>
          <p:cNvSpPr>
            <a:spLocks noGrp="1"/>
          </p:cNvSpPr>
          <p:nvPr>
            <p:ph type="sldNum" sz="quarter" idx="11"/>
          </p:nvPr>
        </p:nvSpPr>
        <p:spPr>
          <a:noFill/>
          <a:ln>
            <a:miter lim="800000"/>
            <a:headEnd/>
            <a:tailEnd/>
          </a:ln>
        </p:spPr>
        <p:txBody>
          <a:bodyPr/>
          <a:lstStyle/>
          <a:p>
            <a:fld id="{760D35C3-8390-436A-8074-6B25C9D43A9E}" type="slidenum">
              <a:rPr lang="de-DE" altLang="de-DE" smtClean="0">
                <a:ea typeface="ＭＳ Ｐゴシック" pitchFamily="34" charset="-128"/>
              </a:rPr>
              <a:pPr/>
              <a:t>31</a:t>
            </a:fld>
            <a:endParaRPr lang="de-DE" altLang="de-DE" smtClean="0">
              <a:ea typeface="ＭＳ Ｐゴシック" pitchFamily="34" charset="-128"/>
            </a:endParaRPr>
          </a:p>
        </p:txBody>
      </p:sp>
      <p:graphicFrame>
        <p:nvGraphicFramePr>
          <p:cNvPr id="6" name="Inhaltsplatzhalter 5"/>
          <p:cNvGraphicFramePr>
            <a:graphicFrameLocks noGrp="1"/>
          </p:cNvGraphicFramePr>
          <p:nvPr>
            <p:ph idx="1"/>
          </p:nvPr>
        </p:nvGraphicFramePr>
        <p:xfrm>
          <a:off x="107504" y="0"/>
          <a:ext cx="9036496" cy="638132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a:xfrm>
            <a:off x="684212" y="404813"/>
            <a:ext cx="7416180" cy="431800"/>
          </a:xfrm>
        </p:spPr>
        <p:txBody>
          <a:bodyPr/>
          <a:lstStyle/>
          <a:p>
            <a:r>
              <a:rPr lang="cs-CZ" altLang="de-DE" dirty="0" smtClean="0"/>
              <a:t>Rozdělení odstřelu v průběhu mysliveckého roku</a:t>
            </a:r>
            <a:endParaRPr lang="de-DE" altLang="de-DE" dirty="0" smtClean="0"/>
          </a:p>
        </p:txBody>
      </p:sp>
      <p:sp>
        <p:nvSpPr>
          <p:cNvPr id="36867"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BC2A0761-6CE2-4EC3-B401-46BEE545DAC8}"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36868" name="Foliennummernplatzhalter 4"/>
          <p:cNvSpPr>
            <a:spLocks noGrp="1"/>
          </p:cNvSpPr>
          <p:nvPr>
            <p:ph type="sldNum" sz="quarter" idx="11"/>
          </p:nvPr>
        </p:nvSpPr>
        <p:spPr>
          <a:noFill/>
          <a:ln>
            <a:miter lim="800000"/>
            <a:headEnd/>
            <a:tailEnd/>
          </a:ln>
        </p:spPr>
        <p:txBody>
          <a:bodyPr/>
          <a:lstStyle/>
          <a:p>
            <a:fld id="{8A5092CD-C4FE-4BD3-B9DB-168116975999}" type="slidenum">
              <a:rPr lang="de-DE" altLang="de-DE" smtClean="0">
                <a:ea typeface="ＭＳ Ｐゴシック" pitchFamily="34" charset="-128"/>
              </a:rPr>
              <a:pPr/>
              <a:t>32</a:t>
            </a:fld>
            <a:endParaRPr lang="de-DE" altLang="de-DE" smtClean="0">
              <a:ea typeface="ＭＳ Ｐゴシック" pitchFamily="34" charset="-128"/>
            </a:endParaRPr>
          </a:p>
        </p:txBody>
      </p:sp>
      <p:graphicFrame>
        <p:nvGraphicFramePr>
          <p:cNvPr id="5" name="Diagramm 4"/>
          <p:cNvGraphicFramePr>
            <a:graphicFrameLocks/>
          </p:cNvGraphicFramePr>
          <p:nvPr/>
        </p:nvGraphicFramePr>
        <p:xfrm>
          <a:off x="683568" y="1124744"/>
          <a:ext cx="7632848" cy="511256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el 1"/>
          <p:cNvSpPr>
            <a:spLocks noGrp="1"/>
          </p:cNvSpPr>
          <p:nvPr>
            <p:ph type="title"/>
          </p:nvPr>
        </p:nvSpPr>
        <p:spPr>
          <a:xfrm>
            <a:off x="720725" y="115888"/>
            <a:ext cx="7993063" cy="831850"/>
          </a:xfrm>
        </p:spPr>
        <p:txBody>
          <a:bodyPr/>
          <a:lstStyle/>
          <a:p>
            <a:r>
              <a:rPr lang="cs-CZ" altLang="de-DE" dirty="0" smtClean="0"/>
              <a:t>Rozmístění odstřelu jelení zvěře na LS</a:t>
            </a:r>
            <a:r>
              <a:rPr lang="de-DE" altLang="de-DE" dirty="0" smtClean="0"/>
              <a:t> </a:t>
            </a:r>
            <a:r>
              <a:rPr lang="de-DE" altLang="de-DE" dirty="0" err="1" smtClean="0"/>
              <a:t>Eibenstock</a:t>
            </a:r>
            <a:r>
              <a:rPr lang="de-DE" altLang="de-DE" dirty="0" smtClean="0"/>
              <a:t>: </a:t>
            </a:r>
            <a:r>
              <a:rPr lang="cs-CZ" altLang="de-DE" dirty="0" smtClean="0"/>
              <a:t>Myslivecké roky</a:t>
            </a:r>
            <a:r>
              <a:rPr lang="de-DE" altLang="de-DE" dirty="0" smtClean="0"/>
              <a:t> </a:t>
            </a:r>
            <a:r>
              <a:rPr lang="de-DE" altLang="de-DE" dirty="0" smtClean="0"/>
              <a:t>`13/`</a:t>
            </a:r>
            <a:r>
              <a:rPr lang="de-DE" altLang="de-DE" dirty="0" smtClean="0"/>
              <a:t>14</a:t>
            </a:r>
            <a:r>
              <a:rPr lang="cs-CZ" altLang="de-DE" dirty="0" smtClean="0"/>
              <a:t> až</a:t>
            </a:r>
            <a:r>
              <a:rPr lang="de-DE" altLang="de-DE" dirty="0" smtClean="0"/>
              <a:t> </a:t>
            </a:r>
            <a:r>
              <a:rPr lang="de-DE" altLang="de-DE" dirty="0" smtClean="0"/>
              <a:t>`15/`16</a:t>
            </a:r>
          </a:p>
        </p:txBody>
      </p:sp>
      <p:sp>
        <p:nvSpPr>
          <p:cNvPr id="37891"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0110E2EC-E359-4993-8556-2A244A12D0D0}"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37892" name="Foliennummernplatzhalter 4"/>
          <p:cNvSpPr>
            <a:spLocks noGrp="1"/>
          </p:cNvSpPr>
          <p:nvPr>
            <p:ph type="sldNum" sz="quarter" idx="11"/>
          </p:nvPr>
        </p:nvSpPr>
        <p:spPr>
          <a:noFill/>
          <a:ln>
            <a:miter lim="800000"/>
            <a:headEnd/>
            <a:tailEnd/>
          </a:ln>
        </p:spPr>
        <p:txBody>
          <a:bodyPr/>
          <a:lstStyle/>
          <a:p>
            <a:fld id="{AF6443A4-7288-4C4E-B361-5A0ECCA76DC9}" type="slidenum">
              <a:rPr lang="de-DE" altLang="de-DE" smtClean="0">
                <a:ea typeface="ＭＳ Ｐゴシック" pitchFamily="34" charset="-128"/>
              </a:rPr>
              <a:pPr/>
              <a:t>33</a:t>
            </a:fld>
            <a:endParaRPr lang="de-DE" altLang="de-DE" smtClean="0">
              <a:ea typeface="ＭＳ Ｐゴシック" pitchFamily="34" charset="-128"/>
            </a:endParaRPr>
          </a:p>
        </p:txBody>
      </p:sp>
      <p:pic>
        <p:nvPicPr>
          <p:cNvPr id="37893" name="Picture 5" descr="G:\FBZ EIBENSTOCK\Präsentationen\2016\Rotwildprojekt\ROW_Strecken.tif"/>
          <p:cNvPicPr>
            <a:picLocks noChangeAspect="1" noChangeArrowheads="1"/>
          </p:cNvPicPr>
          <p:nvPr/>
        </p:nvPicPr>
        <p:blipFill>
          <a:blip r:embed="rId2" cstate="print"/>
          <a:srcRect/>
          <a:stretch>
            <a:fillRect/>
          </a:stretch>
        </p:blipFill>
        <p:spPr bwMode="auto">
          <a:xfrm>
            <a:off x="755650" y="1047750"/>
            <a:ext cx="7272338" cy="535305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el 1"/>
          <p:cNvSpPr>
            <a:spLocks noGrp="1"/>
          </p:cNvSpPr>
          <p:nvPr>
            <p:ph type="title"/>
          </p:nvPr>
        </p:nvSpPr>
        <p:spPr>
          <a:xfrm>
            <a:off x="611188" y="274638"/>
            <a:ext cx="8075612" cy="1006475"/>
          </a:xfrm>
          <a:solidFill>
            <a:srgbClr val="92D050"/>
          </a:solidFill>
        </p:spPr>
        <p:txBody>
          <a:bodyPr anchor="ctr"/>
          <a:lstStyle/>
          <a:p>
            <a:pPr algn="ctr"/>
            <a:r>
              <a:rPr lang="cs-CZ" altLang="de-DE" sz="2800" dirty="0" smtClean="0"/>
              <a:t>Hodnocení loupání</a:t>
            </a:r>
            <a:r>
              <a:rPr lang="de-DE" altLang="de-DE" sz="2800" dirty="0" smtClean="0"/>
              <a:t> </a:t>
            </a:r>
            <a:r>
              <a:rPr lang="de-DE" altLang="de-DE" sz="2800" dirty="0" smtClean="0"/>
              <a:t>2015</a:t>
            </a:r>
          </a:p>
        </p:txBody>
      </p:sp>
      <p:sp>
        <p:nvSpPr>
          <p:cNvPr id="38915" name="Inhaltsplatzhalter 2"/>
          <p:cNvSpPr>
            <a:spLocks noGrp="1"/>
          </p:cNvSpPr>
          <p:nvPr>
            <p:ph idx="1"/>
          </p:nvPr>
        </p:nvSpPr>
        <p:spPr/>
        <p:txBody>
          <a:bodyPr/>
          <a:lstStyle/>
          <a:p>
            <a:endParaRPr lang="de-DE" altLang="de-DE" smtClean="0"/>
          </a:p>
        </p:txBody>
      </p:sp>
      <p:pic>
        <p:nvPicPr>
          <p:cNvPr id="38916" name="Grafik 4"/>
          <p:cNvPicPr>
            <a:picLocks noChangeAspect="1"/>
          </p:cNvPicPr>
          <p:nvPr/>
        </p:nvPicPr>
        <p:blipFill>
          <a:blip r:embed="rId3" cstate="print"/>
          <a:srcRect/>
          <a:stretch>
            <a:fillRect/>
          </a:stretch>
        </p:blipFill>
        <p:spPr bwMode="auto">
          <a:xfrm>
            <a:off x="395288" y="1281113"/>
            <a:ext cx="8424862" cy="549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a:xfrm>
            <a:off x="1116013" y="188913"/>
            <a:ext cx="6551612" cy="777875"/>
          </a:xfrm>
          <a:solidFill>
            <a:schemeClr val="accent2">
              <a:lumMod val="40000"/>
              <a:lumOff val="60000"/>
            </a:schemeClr>
          </a:solidFill>
        </p:spPr>
        <p:txBody>
          <a:bodyPr anchor="ctr"/>
          <a:lstStyle/>
          <a:p>
            <a:pPr algn="ctr">
              <a:defRPr/>
            </a:pPr>
            <a:r>
              <a:rPr lang="cs-CZ" altLang="de-DE" sz="2800" dirty="0" smtClean="0"/>
              <a:t>Hodnocení </a:t>
            </a:r>
            <a:r>
              <a:rPr lang="cs-CZ" altLang="de-DE" sz="2800" dirty="0" err="1" smtClean="0"/>
              <a:t>okusu</a:t>
            </a:r>
            <a:r>
              <a:rPr lang="de-DE" altLang="de-DE" sz="2800" dirty="0" smtClean="0"/>
              <a:t> </a:t>
            </a:r>
            <a:r>
              <a:rPr lang="de-DE" altLang="de-DE" sz="2800" dirty="0" smtClean="0"/>
              <a:t>2015</a:t>
            </a:r>
          </a:p>
        </p:txBody>
      </p:sp>
      <p:pic>
        <p:nvPicPr>
          <p:cNvPr id="39939" name="Inhaltsplatzhalter 4"/>
          <p:cNvPicPr>
            <a:picLocks noGrp="1" noChangeAspect="1"/>
          </p:cNvPicPr>
          <p:nvPr>
            <p:ph idx="1"/>
          </p:nvPr>
        </p:nvPicPr>
        <p:blipFill>
          <a:blip r:embed="rId3" cstate="print"/>
          <a:srcRect/>
          <a:stretch>
            <a:fillRect/>
          </a:stretch>
        </p:blipFill>
        <p:spPr>
          <a:xfrm>
            <a:off x="0" y="1062038"/>
            <a:ext cx="9036050" cy="579596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3B0A5500-14C7-4929-9C8E-9A16B476AB6F}"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0963" name="Foliennummernplatzhalter 4"/>
          <p:cNvSpPr>
            <a:spLocks noGrp="1"/>
          </p:cNvSpPr>
          <p:nvPr>
            <p:ph type="sldNum" sz="quarter" idx="11"/>
          </p:nvPr>
        </p:nvSpPr>
        <p:spPr>
          <a:noFill/>
          <a:ln>
            <a:miter lim="800000"/>
            <a:headEnd/>
            <a:tailEnd/>
          </a:ln>
        </p:spPr>
        <p:txBody>
          <a:bodyPr/>
          <a:lstStyle/>
          <a:p>
            <a:fld id="{A278682E-542E-465A-AB37-A869DF660DB7}" type="slidenum">
              <a:rPr lang="de-DE" altLang="de-DE" smtClean="0">
                <a:ea typeface="ＭＳ Ｐゴシック" pitchFamily="34" charset="-128"/>
              </a:rPr>
              <a:pPr/>
              <a:t>36</a:t>
            </a:fld>
            <a:endParaRPr lang="de-DE" altLang="de-DE" smtClean="0">
              <a:ea typeface="ＭＳ Ｐゴシック" pitchFamily="34" charset="-128"/>
            </a:endParaRPr>
          </a:p>
        </p:txBody>
      </p:sp>
      <p:graphicFrame>
        <p:nvGraphicFramePr>
          <p:cNvPr id="6" name="Diagramm 5"/>
          <p:cNvGraphicFramePr>
            <a:graphicFrameLocks/>
          </p:cNvGraphicFramePr>
          <p:nvPr/>
        </p:nvGraphicFramePr>
        <p:xfrm>
          <a:off x="0" y="188640"/>
          <a:ext cx="9250680" cy="619268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p:cNvSpPr>
            <a:spLocks noGrp="1"/>
          </p:cNvSpPr>
          <p:nvPr>
            <p:ph type="title"/>
          </p:nvPr>
        </p:nvSpPr>
        <p:spPr>
          <a:xfrm>
            <a:off x="395288" y="549275"/>
            <a:ext cx="8353425" cy="503238"/>
          </a:xfrm>
          <a:solidFill>
            <a:srgbClr val="92D050"/>
          </a:solidFill>
        </p:spPr>
        <p:txBody>
          <a:bodyPr/>
          <a:lstStyle/>
          <a:p>
            <a:pPr algn="ctr"/>
            <a:r>
              <a:rPr lang="cs-CZ" altLang="de-DE" sz="3600" dirty="0" smtClean="0"/>
              <a:t>Cíle myslivosti</a:t>
            </a:r>
            <a:endParaRPr lang="de-DE" altLang="de-DE" sz="3600" dirty="0" smtClean="0"/>
          </a:p>
        </p:txBody>
      </p:sp>
      <p:sp>
        <p:nvSpPr>
          <p:cNvPr id="41987"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F183E94F-6380-454B-B1BF-6C266C5C6F55}"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1988" name="Foliennummernplatzhalter 3"/>
          <p:cNvSpPr>
            <a:spLocks noGrp="1"/>
          </p:cNvSpPr>
          <p:nvPr>
            <p:ph type="sldNum" sz="quarter" idx="11"/>
          </p:nvPr>
        </p:nvSpPr>
        <p:spPr>
          <a:noFill/>
          <a:ln>
            <a:miter lim="800000"/>
            <a:headEnd/>
            <a:tailEnd/>
          </a:ln>
        </p:spPr>
        <p:txBody>
          <a:bodyPr/>
          <a:lstStyle/>
          <a:p>
            <a:fld id="{6721ECBE-4074-4F4A-9E34-23B1C6BCBBF2}" type="slidenum">
              <a:rPr lang="de-DE" altLang="de-DE" smtClean="0">
                <a:ea typeface="ＭＳ Ｐゴシック" pitchFamily="34" charset="-128"/>
              </a:rPr>
              <a:pPr/>
              <a:t>37</a:t>
            </a:fld>
            <a:endParaRPr lang="de-DE" altLang="de-DE" smtClean="0">
              <a:ea typeface="ＭＳ Ｐゴシック" pitchFamily="34" charset="-128"/>
            </a:endParaRPr>
          </a:p>
        </p:txBody>
      </p:sp>
      <p:sp>
        <p:nvSpPr>
          <p:cNvPr id="41989" name="Textfeld 4"/>
          <p:cNvSpPr txBox="1">
            <a:spLocks noChangeArrowheads="1"/>
          </p:cNvSpPr>
          <p:nvPr/>
        </p:nvSpPr>
        <p:spPr bwMode="auto">
          <a:xfrm>
            <a:off x="576263" y="2492375"/>
            <a:ext cx="8137525" cy="461665"/>
          </a:xfrm>
          <a:prstGeom prst="rect">
            <a:avLst/>
          </a:prstGeom>
          <a:noFill/>
          <a:ln w="9525">
            <a:noFill/>
            <a:miter lim="800000"/>
            <a:headEnd/>
            <a:tailEnd/>
          </a:ln>
        </p:spPr>
        <p:txBody>
          <a:bodyPr>
            <a:spAutoFit/>
          </a:bodyPr>
          <a:lstStyle/>
          <a:p>
            <a:pPr algn="l"/>
            <a:r>
              <a:rPr lang="cs-CZ" altLang="de-DE" dirty="0" smtClean="0"/>
              <a:t>Služba                </a:t>
            </a:r>
            <a:r>
              <a:rPr lang="de-DE" altLang="de-DE" dirty="0" smtClean="0"/>
              <a:t> </a:t>
            </a:r>
            <a:r>
              <a:rPr lang="de-DE" altLang="de-DE" dirty="0"/>
              <a:t>	     </a:t>
            </a:r>
            <a:r>
              <a:rPr lang="cs-CZ" altLang="de-DE" dirty="0" smtClean="0"/>
              <a:t>Koníček</a:t>
            </a:r>
            <a:r>
              <a:rPr lang="de-DE" altLang="de-DE" dirty="0" smtClean="0"/>
              <a:t> </a:t>
            </a:r>
            <a:r>
              <a:rPr lang="de-DE" altLang="de-DE" dirty="0"/>
              <a:t>		</a:t>
            </a:r>
            <a:r>
              <a:rPr lang="cs-CZ" altLang="de-DE" dirty="0" smtClean="0"/>
              <a:t>Obchod</a:t>
            </a:r>
            <a:endParaRPr lang="de-DE" altLang="de-DE" dirty="0"/>
          </a:p>
        </p:txBody>
      </p:sp>
      <p:sp>
        <p:nvSpPr>
          <p:cNvPr id="41990" name="Pfeil nach unten 1"/>
          <p:cNvSpPr>
            <a:spLocks noChangeArrowheads="1"/>
          </p:cNvSpPr>
          <p:nvPr/>
        </p:nvSpPr>
        <p:spPr bwMode="auto">
          <a:xfrm>
            <a:off x="1181100" y="1412875"/>
            <a:ext cx="484188" cy="977900"/>
          </a:xfrm>
          <a:prstGeom prst="downArrow">
            <a:avLst>
              <a:gd name="adj1" fmla="val 50000"/>
              <a:gd name="adj2" fmla="val 50024"/>
            </a:avLst>
          </a:prstGeom>
          <a:solidFill>
            <a:schemeClr val="accent1"/>
          </a:solidFill>
          <a:ln w="9525" algn="ctr">
            <a:solidFill>
              <a:schemeClr val="tx1"/>
            </a:solidFill>
            <a:round/>
            <a:headEnd/>
            <a:tailEnd/>
          </a:ln>
          <a:effectLst/>
        </p:spPr>
        <p:txBody>
          <a:bodyPr/>
          <a:lstStyle/>
          <a:p>
            <a:endParaRPr lang="de-DE" altLang="de-DE"/>
          </a:p>
        </p:txBody>
      </p:sp>
      <p:sp>
        <p:nvSpPr>
          <p:cNvPr id="41991" name="Pfeil nach unten 6"/>
          <p:cNvSpPr>
            <a:spLocks noChangeArrowheads="1"/>
          </p:cNvSpPr>
          <p:nvPr/>
        </p:nvSpPr>
        <p:spPr bwMode="auto">
          <a:xfrm>
            <a:off x="4052888" y="1412875"/>
            <a:ext cx="485775" cy="977900"/>
          </a:xfrm>
          <a:prstGeom prst="downArrow">
            <a:avLst>
              <a:gd name="adj1" fmla="val 50000"/>
              <a:gd name="adj2" fmla="val 49861"/>
            </a:avLst>
          </a:prstGeom>
          <a:solidFill>
            <a:schemeClr val="accent1"/>
          </a:solidFill>
          <a:ln w="9525" algn="ctr">
            <a:solidFill>
              <a:schemeClr val="tx1"/>
            </a:solidFill>
            <a:round/>
            <a:headEnd/>
            <a:tailEnd/>
          </a:ln>
          <a:effectLst/>
        </p:spPr>
        <p:txBody>
          <a:bodyPr/>
          <a:lstStyle/>
          <a:p>
            <a:endParaRPr lang="de-DE" altLang="de-DE"/>
          </a:p>
        </p:txBody>
      </p:sp>
      <p:sp>
        <p:nvSpPr>
          <p:cNvPr id="41992" name="Pfeil nach unten 7"/>
          <p:cNvSpPr>
            <a:spLocks noChangeArrowheads="1"/>
          </p:cNvSpPr>
          <p:nvPr/>
        </p:nvSpPr>
        <p:spPr bwMode="auto">
          <a:xfrm>
            <a:off x="6588125" y="1412875"/>
            <a:ext cx="484188" cy="977900"/>
          </a:xfrm>
          <a:prstGeom prst="downArrow">
            <a:avLst>
              <a:gd name="adj1" fmla="val 50000"/>
              <a:gd name="adj2" fmla="val 50024"/>
            </a:avLst>
          </a:prstGeom>
          <a:solidFill>
            <a:schemeClr val="accent1"/>
          </a:solidFill>
          <a:ln w="9525" algn="ctr">
            <a:solidFill>
              <a:schemeClr val="tx1"/>
            </a:solidFill>
            <a:round/>
            <a:headEnd/>
            <a:tailEnd/>
          </a:ln>
          <a:effectLst/>
        </p:spPr>
        <p:txBody>
          <a:bodyPr/>
          <a:lstStyle/>
          <a:p>
            <a:endParaRPr lang="de-DE" altLang="de-DE"/>
          </a:p>
        </p:txBody>
      </p:sp>
      <p:sp>
        <p:nvSpPr>
          <p:cNvPr id="3" name="Textfeld 2"/>
          <p:cNvSpPr txBox="1"/>
          <p:nvPr/>
        </p:nvSpPr>
        <p:spPr>
          <a:xfrm>
            <a:off x="1714224" y="3486150"/>
            <a:ext cx="5277407" cy="461665"/>
          </a:xfrm>
          <a:prstGeom prst="rect">
            <a:avLst/>
          </a:prstGeom>
          <a:solidFill>
            <a:schemeClr val="bg1">
              <a:lumMod val="75000"/>
            </a:schemeClr>
          </a:solidFill>
        </p:spPr>
        <p:txBody>
          <a:bodyPr wrap="none">
            <a:spAutoFit/>
          </a:bodyPr>
          <a:lstStyle/>
          <a:p>
            <a:pPr>
              <a:defRPr/>
            </a:pPr>
            <a:r>
              <a:rPr lang="de-DE" b="1" dirty="0" smtClean="0"/>
              <a:t>Legitim</a:t>
            </a:r>
            <a:r>
              <a:rPr lang="cs-CZ" b="1" dirty="0" smtClean="0"/>
              <a:t>ní zájmy</a:t>
            </a:r>
            <a:r>
              <a:rPr lang="de-DE" b="1" dirty="0" smtClean="0"/>
              <a:t> </a:t>
            </a:r>
            <a:r>
              <a:rPr lang="de-DE" b="1" dirty="0"/>
              <a:t>&amp; </a:t>
            </a:r>
            <a:r>
              <a:rPr lang="cs-CZ" b="1" dirty="0" smtClean="0"/>
              <a:t>konflikty zájmů</a:t>
            </a:r>
            <a:endParaRPr lang="de-DE" b="1" dirty="0"/>
          </a:p>
        </p:txBody>
      </p:sp>
      <p:sp>
        <p:nvSpPr>
          <p:cNvPr id="41994" name="Textfeld 3"/>
          <p:cNvSpPr txBox="1">
            <a:spLocks noChangeArrowheads="1"/>
          </p:cNvSpPr>
          <p:nvPr/>
        </p:nvSpPr>
        <p:spPr bwMode="auto">
          <a:xfrm>
            <a:off x="395288" y="4652963"/>
            <a:ext cx="8353425" cy="830997"/>
          </a:xfrm>
          <a:prstGeom prst="rect">
            <a:avLst/>
          </a:prstGeom>
          <a:solidFill>
            <a:srgbClr val="92D050"/>
          </a:solidFill>
          <a:ln w="9525">
            <a:noFill/>
            <a:miter lim="800000"/>
            <a:headEnd/>
            <a:tailEnd/>
          </a:ln>
        </p:spPr>
        <p:txBody>
          <a:bodyPr>
            <a:spAutoFit/>
          </a:bodyPr>
          <a:lstStyle/>
          <a:p>
            <a:r>
              <a:rPr lang="cs-CZ" altLang="de-DE" b="1" dirty="0" smtClean="0">
                <a:solidFill>
                  <a:srgbClr val="FF0000"/>
                </a:solidFill>
              </a:rPr>
              <a:t>Rovnítkem akceptace je soulad mysliveckých aktivit se zájmy vlastníků a společnosti</a:t>
            </a:r>
            <a:endParaRPr lang="de-DE" altLang="de-DE"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p:cNvSpPr>
            <a:spLocks noGrp="1"/>
          </p:cNvSpPr>
          <p:nvPr>
            <p:ph type="title"/>
          </p:nvPr>
        </p:nvSpPr>
        <p:spPr>
          <a:xfrm>
            <a:off x="323850" y="260350"/>
            <a:ext cx="8569325" cy="6048375"/>
          </a:xfrm>
          <a:ln>
            <a:solidFill>
              <a:srgbClr val="69BE28"/>
            </a:solidFill>
          </a:ln>
        </p:spPr>
        <p:txBody>
          <a:bodyPr anchor="t"/>
          <a:lstStyle/>
          <a:p>
            <a:r>
              <a:rPr lang="cs-CZ" altLang="de-DE" sz="2400" b="1" dirty="0" smtClean="0"/>
              <a:t>Myslivecky důležitá opatření</a:t>
            </a:r>
            <a:r>
              <a:rPr lang="de-DE" altLang="de-DE" sz="2400" b="1" dirty="0" smtClean="0"/>
              <a:t>:</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Žádný nájem</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Lov v režii vlastními myslivci</a:t>
            </a:r>
            <a:r>
              <a:rPr lang="de-DE" altLang="de-DE" sz="2400" dirty="0" smtClean="0"/>
              <a:t> </a:t>
            </a:r>
            <a:r>
              <a:rPr lang="de-DE" altLang="de-DE" sz="2000" dirty="0" smtClean="0"/>
              <a:t>(</a:t>
            </a:r>
            <a:r>
              <a:rPr lang="cs-CZ" altLang="de-DE" sz="2000" dirty="0" smtClean="0"/>
              <a:t>zaměstnanci bezplatně, roční povolenky cizím za nízké ceny</a:t>
            </a:r>
            <a:r>
              <a:rPr lang="de-DE" altLang="de-DE" sz="2000" dirty="0" smtClean="0"/>
              <a:t>)</a:t>
            </a:r>
            <a:r>
              <a:rPr lang="de-DE" altLang="de-DE" sz="2000" dirty="0" smtClean="0"/>
              <a:t/>
            </a:r>
            <a:br>
              <a:rPr lang="de-DE" altLang="de-DE" sz="2000" dirty="0" smtClean="0"/>
            </a:br>
            <a:r>
              <a:rPr lang="de-DE" altLang="de-DE" sz="2400" dirty="0" smtClean="0"/>
              <a:t/>
            </a:r>
            <a:br>
              <a:rPr lang="de-DE" altLang="de-DE" sz="2400" dirty="0" smtClean="0"/>
            </a:br>
            <a:r>
              <a:rPr lang="cs-CZ" altLang="de-DE" sz="2400" dirty="0" smtClean="0"/>
              <a:t>Systém prémií pro úspěšné lovce </a:t>
            </a:r>
            <a:r>
              <a:rPr lang="de-DE" altLang="de-DE" sz="2000" dirty="0" smtClean="0"/>
              <a:t>(</a:t>
            </a:r>
            <a:r>
              <a:rPr lang="cs-CZ" altLang="de-DE" sz="2000" dirty="0" smtClean="0"/>
              <a:t>od </a:t>
            </a:r>
            <a:r>
              <a:rPr lang="de-DE" altLang="de-DE" sz="2000" dirty="0" smtClean="0"/>
              <a:t>5 </a:t>
            </a:r>
            <a:r>
              <a:rPr lang="cs-CZ" altLang="de-DE" sz="2000" dirty="0" smtClean="0"/>
              <a:t>– ti kusů se postupně vrací platba za povolenku</a:t>
            </a:r>
            <a:r>
              <a:rPr lang="de-DE" altLang="de-DE" sz="2000" dirty="0" smtClean="0"/>
              <a:t>, </a:t>
            </a:r>
            <a:r>
              <a:rPr lang="cs-CZ" altLang="de-DE" sz="2000" dirty="0" smtClean="0"/>
              <a:t>Povolení lovu silných jelenů</a:t>
            </a:r>
            <a:r>
              <a:rPr lang="de-DE" altLang="de-DE" sz="2000" dirty="0" smtClean="0"/>
              <a:t>)</a:t>
            </a:r>
            <a:r>
              <a:rPr lang="de-DE" altLang="de-DE" sz="2000" dirty="0" smtClean="0"/>
              <a:t/>
            </a:r>
            <a:br>
              <a:rPr lang="de-DE" altLang="de-DE" sz="2000" dirty="0" smtClean="0"/>
            </a:br>
            <a:r>
              <a:rPr lang="de-DE" altLang="de-DE" sz="2400" dirty="0" smtClean="0"/>
              <a:t/>
            </a:r>
            <a:br>
              <a:rPr lang="de-DE" altLang="de-DE" sz="2400" dirty="0" smtClean="0"/>
            </a:br>
            <a:r>
              <a:rPr lang="cs-CZ" altLang="de-DE" sz="2400" dirty="0" smtClean="0"/>
              <a:t>Odbourání všech privilegií</a:t>
            </a:r>
            <a:r>
              <a:rPr lang="de-DE" altLang="de-DE" sz="2400" dirty="0" smtClean="0"/>
              <a:t> </a:t>
            </a:r>
            <a:r>
              <a:rPr lang="de-DE" altLang="de-DE" sz="2000" dirty="0" smtClean="0"/>
              <a:t>(</a:t>
            </a:r>
            <a:r>
              <a:rPr lang="cs-CZ" altLang="de-DE" sz="2000" dirty="0" smtClean="0"/>
              <a:t>J</a:t>
            </a:r>
            <a:r>
              <a:rPr lang="de-DE" altLang="de-DE" sz="2000" dirty="0" smtClean="0"/>
              <a:t>e</a:t>
            </a:r>
            <a:r>
              <a:rPr lang="cs-CZ" altLang="de-DE" sz="2000" dirty="0" err="1" smtClean="0"/>
              <a:t>leni</a:t>
            </a:r>
            <a:r>
              <a:rPr lang="cs-CZ" altLang="de-DE" sz="2000" dirty="0" smtClean="0"/>
              <a:t> k výročí</a:t>
            </a:r>
            <a:r>
              <a:rPr lang="de-DE" altLang="de-DE" sz="2000" dirty="0" smtClean="0"/>
              <a:t>…, </a:t>
            </a:r>
            <a:r>
              <a:rPr lang="cs-CZ" altLang="de-DE" sz="2000" dirty="0" smtClean="0"/>
              <a:t>stejné povolenky k odstřelu pro všechny</a:t>
            </a:r>
            <a:r>
              <a:rPr lang="de-DE" altLang="de-DE" sz="2000" dirty="0" smtClean="0"/>
              <a:t>)</a:t>
            </a:r>
            <a:r>
              <a:rPr lang="de-DE" altLang="de-DE" sz="2000" dirty="0" smtClean="0"/>
              <a:t/>
            </a:r>
            <a:br>
              <a:rPr lang="de-DE" altLang="de-DE" sz="2000" dirty="0" smtClean="0"/>
            </a:br>
            <a:r>
              <a:rPr lang="de-DE" altLang="de-DE" sz="2400" dirty="0" smtClean="0"/>
              <a:t/>
            </a:r>
            <a:br>
              <a:rPr lang="de-DE" altLang="de-DE" sz="2400" dirty="0" smtClean="0"/>
            </a:br>
            <a:r>
              <a:rPr lang="de-DE" altLang="de-DE" sz="2400" dirty="0" err="1" smtClean="0"/>
              <a:t>Redu</a:t>
            </a:r>
            <a:r>
              <a:rPr lang="cs-CZ" altLang="de-DE" sz="2400" dirty="0" err="1" smtClean="0"/>
              <a:t>kce</a:t>
            </a:r>
            <a:r>
              <a:rPr lang="cs-CZ" altLang="de-DE" sz="2400" dirty="0" smtClean="0"/>
              <a:t> poplatkových lovů</a:t>
            </a:r>
            <a:r>
              <a:rPr lang="de-DE" altLang="de-DE" sz="2400" dirty="0" smtClean="0"/>
              <a:t> </a:t>
            </a:r>
            <a:r>
              <a:rPr lang="de-DE" altLang="de-DE" sz="2400" dirty="0" smtClean="0"/>
              <a:t>				      </a:t>
            </a:r>
            <a:r>
              <a:rPr lang="de-DE" altLang="de-DE" sz="2400" dirty="0" smtClean="0">
                <a:solidFill>
                  <a:srgbClr val="FF0000"/>
                </a:solidFill>
              </a:rPr>
              <a:t>(</a:t>
            </a:r>
            <a:r>
              <a:rPr lang="cs-CZ" altLang="de-DE" sz="2400" dirty="0" smtClean="0">
                <a:solidFill>
                  <a:srgbClr val="FF0000"/>
                </a:solidFill>
              </a:rPr>
              <a:t>Myslivost je služba pro pěstování lesa</a:t>
            </a:r>
            <a:r>
              <a:rPr lang="de-DE" altLang="de-DE" sz="2400" dirty="0" smtClean="0">
                <a:solidFill>
                  <a:srgbClr val="FF0000"/>
                </a:solidFill>
              </a:rPr>
              <a:t>– </a:t>
            </a:r>
            <a:r>
              <a:rPr lang="cs-CZ" altLang="de-DE" sz="2400" dirty="0" smtClean="0">
                <a:solidFill>
                  <a:srgbClr val="FF0000"/>
                </a:solidFill>
              </a:rPr>
              <a:t>ne předmět obchodu</a:t>
            </a:r>
            <a:r>
              <a:rPr lang="de-DE" altLang="de-DE" sz="2400" dirty="0" smtClean="0">
                <a:solidFill>
                  <a:srgbClr val="FF0000"/>
                </a:solidFill>
              </a:rPr>
              <a:t>)</a:t>
            </a:r>
            <a:r>
              <a:rPr lang="de-DE" altLang="de-DE" sz="2400" dirty="0" smtClean="0">
                <a:solidFill>
                  <a:srgbClr val="FF0000"/>
                </a:solidFill>
              </a:rPr>
              <a:t/>
            </a:r>
            <a:br>
              <a:rPr lang="de-DE" altLang="de-DE" sz="2400" dirty="0" smtClean="0">
                <a:solidFill>
                  <a:srgbClr val="FF0000"/>
                </a:solidFill>
              </a:rPr>
            </a:br>
            <a:r>
              <a:rPr lang="de-DE" altLang="de-DE" sz="2400" dirty="0" smtClean="0">
                <a:solidFill>
                  <a:srgbClr val="FF0000"/>
                </a:solidFill>
              </a:rPr>
              <a:t/>
            </a:r>
            <a:br>
              <a:rPr lang="de-DE" altLang="de-DE" sz="2400" dirty="0" smtClean="0">
                <a:solidFill>
                  <a:srgbClr val="FF0000"/>
                </a:solidFill>
              </a:rPr>
            </a:br>
            <a:r>
              <a:rPr lang="de-DE" altLang="de-DE" sz="2400" dirty="0" smtClean="0">
                <a:solidFill>
                  <a:schemeClr val="tx1"/>
                </a:solidFill>
              </a:rPr>
              <a:t>S</a:t>
            </a:r>
            <a:r>
              <a:rPr lang="cs-CZ" altLang="de-DE" sz="2400" dirty="0" smtClean="0">
                <a:solidFill>
                  <a:schemeClr val="tx1"/>
                </a:solidFill>
              </a:rPr>
              <a:t>řízení odstřelu přes cílové dohody</a:t>
            </a:r>
            <a:endParaRPr lang="de-DE" altLang="de-DE" sz="2400" dirty="0" smtClean="0">
              <a:solidFill>
                <a:schemeClr val="tx1"/>
              </a:solidFill>
            </a:endParaRPr>
          </a:p>
        </p:txBody>
      </p:sp>
      <p:sp>
        <p:nvSpPr>
          <p:cNvPr id="43011"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E8580186-3012-472F-A2F6-265E39F7F531}"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3012" name="Foliennummernplatzhalter 3"/>
          <p:cNvSpPr>
            <a:spLocks noGrp="1"/>
          </p:cNvSpPr>
          <p:nvPr>
            <p:ph type="sldNum" sz="quarter" idx="11"/>
          </p:nvPr>
        </p:nvSpPr>
        <p:spPr>
          <a:noFill/>
          <a:ln>
            <a:miter lim="800000"/>
            <a:headEnd/>
            <a:tailEnd/>
          </a:ln>
        </p:spPr>
        <p:txBody>
          <a:bodyPr/>
          <a:lstStyle/>
          <a:p>
            <a:fld id="{34C407C3-7463-4EC0-B6E4-B6EB86D7C088}" type="slidenum">
              <a:rPr lang="de-DE" altLang="de-DE" smtClean="0">
                <a:ea typeface="ＭＳ Ｐゴシック" pitchFamily="34" charset="-128"/>
              </a:rPr>
              <a:pPr/>
              <a:t>38</a:t>
            </a:fld>
            <a:endParaRPr lang="de-DE" altLang="de-DE" smtClean="0">
              <a:ea typeface="ＭＳ Ｐゴシック" pitchFamily="34" charset="-12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a:spLocks noGrp="1"/>
          </p:cNvSpPr>
          <p:nvPr>
            <p:ph type="title"/>
          </p:nvPr>
        </p:nvSpPr>
        <p:spPr>
          <a:xfrm>
            <a:off x="438150" y="438150"/>
            <a:ext cx="8310563" cy="5870575"/>
          </a:xfrm>
        </p:spPr>
        <p:txBody>
          <a:bodyPr anchor="t"/>
          <a:lstStyle/>
          <a:p>
            <a:r>
              <a:rPr lang="cs-CZ" altLang="de-DE" sz="2400" b="1" dirty="0" smtClean="0"/>
              <a:t>Myslivecky důležitá opatření</a:t>
            </a:r>
            <a:r>
              <a:rPr lang="de-DE" altLang="de-DE" sz="2400" b="1" dirty="0" smtClean="0"/>
              <a:t>:</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Odbourání všech restrikcí</a:t>
            </a:r>
            <a:r>
              <a:rPr lang="de-DE" altLang="de-DE" sz="2400" dirty="0" smtClean="0"/>
              <a:t>– </a:t>
            </a:r>
            <a:r>
              <a:rPr lang="cs-CZ" altLang="de-DE" sz="2400" dirty="0" smtClean="0"/>
              <a:t>využití zákonných možností</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Vtažení mnoha pomocníků</a:t>
            </a:r>
            <a:r>
              <a:rPr lang="de-DE" altLang="de-DE" sz="2400" dirty="0" smtClean="0"/>
              <a:t> (</a:t>
            </a:r>
            <a:r>
              <a:rPr lang="cs-CZ" altLang="de-DE" sz="2400" dirty="0" smtClean="0"/>
              <a:t>zaměstnanci, přátelé</a:t>
            </a:r>
            <a:r>
              <a:rPr lang="de-DE" altLang="de-DE" sz="2400" dirty="0" smtClean="0"/>
              <a:t>..)</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Lovit společně</a:t>
            </a:r>
            <a:r>
              <a:rPr lang="de-DE" altLang="de-DE" sz="2400" dirty="0" smtClean="0"/>
              <a:t> (</a:t>
            </a:r>
            <a:r>
              <a:rPr lang="cs-CZ" altLang="de-DE" sz="2400" dirty="0" smtClean="0"/>
              <a:t>Stavba loveckých chat</a:t>
            </a:r>
            <a:r>
              <a:rPr lang="de-DE" altLang="de-DE" sz="2400" dirty="0" smtClean="0"/>
              <a:t>…</a:t>
            </a:r>
            <a:r>
              <a:rPr lang="cs-CZ" altLang="de-DE" sz="2400" dirty="0" smtClean="0"/>
              <a:t>Podělit se o úspěch</a:t>
            </a:r>
            <a:r>
              <a:rPr lang="de-DE" altLang="de-DE" sz="2400" dirty="0" smtClean="0"/>
              <a:t>)</a:t>
            </a:r>
            <a:r>
              <a:rPr lang="de-DE" altLang="de-DE" sz="2400" dirty="0" smtClean="0"/>
              <a:t/>
            </a:r>
            <a:br>
              <a:rPr lang="de-DE" altLang="de-DE" sz="2400" dirty="0" smtClean="0"/>
            </a:br>
            <a:r>
              <a:rPr lang="de-DE" altLang="de-DE" sz="2400" dirty="0" smtClean="0"/>
              <a:t/>
            </a:r>
            <a:br>
              <a:rPr lang="de-DE" altLang="de-DE" sz="2400" dirty="0" smtClean="0"/>
            </a:br>
            <a:r>
              <a:rPr lang="cs-CZ" altLang="de-DE" sz="2400" dirty="0" smtClean="0"/>
              <a:t/>
            </a:r>
            <a:br>
              <a:rPr lang="cs-CZ" altLang="de-DE" sz="2400" dirty="0" smtClean="0"/>
            </a:br>
            <a:r>
              <a:rPr lang="de-DE" altLang="de-DE" sz="2400" dirty="0" smtClean="0"/>
              <a:t/>
            </a:r>
            <a:br>
              <a:rPr lang="de-DE" altLang="de-DE" sz="2400" dirty="0" smtClean="0"/>
            </a:br>
            <a:r>
              <a:rPr lang="cs-CZ" altLang="de-DE" sz="2400" dirty="0" smtClean="0"/>
              <a:t>Myslivost musí být zábavou</a:t>
            </a:r>
            <a:r>
              <a:rPr lang="de-DE" altLang="de-DE" sz="2400" dirty="0" smtClean="0"/>
              <a:t/>
            </a:r>
            <a:br>
              <a:rPr lang="de-DE" altLang="de-DE" sz="2400" dirty="0" smtClean="0"/>
            </a:br>
            <a:r>
              <a:rPr lang="de-DE" altLang="de-DE" sz="2400" dirty="0" smtClean="0"/>
              <a:t/>
            </a:r>
            <a:br>
              <a:rPr lang="de-DE" altLang="de-DE" sz="2400" dirty="0" smtClean="0"/>
            </a:br>
            <a:endParaRPr lang="de-DE" altLang="de-DE" sz="2400" dirty="0" smtClean="0"/>
          </a:p>
        </p:txBody>
      </p:sp>
      <p:sp>
        <p:nvSpPr>
          <p:cNvPr id="44035"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75AC65AA-39AD-43DC-B497-9AAC92A93992}"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4036" name="Foliennummernplatzhalter 3"/>
          <p:cNvSpPr>
            <a:spLocks noGrp="1"/>
          </p:cNvSpPr>
          <p:nvPr>
            <p:ph type="sldNum" sz="quarter" idx="11"/>
          </p:nvPr>
        </p:nvSpPr>
        <p:spPr>
          <a:noFill/>
          <a:ln>
            <a:miter lim="800000"/>
            <a:headEnd/>
            <a:tailEnd/>
          </a:ln>
        </p:spPr>
        <p:txBody>
          <a:bodyPr/>
          <a:lstStyle/>
          <a:p>
            <a:fld id="{11E3FA9A-BC4E-465C-AA80-CD2F4E0A3E03}" type="slidenum">
              <a:rPr lang="de-DE" altLang="de-DE" smtClean="0">
                <a:ea typeface="ＭＳ Ｐゴシック" pitchFamily="34" charset="-128"/>
              </a:rPr>
              <a:pPr/>
              <a:t>39</a:t>
            </a:fld>
            <a:endParaRPr lang="de-DE" altLang="de-DE" smtClean="0">
              <a:ea typeface="ＭＳ Ｐゴシック" pitchFamily="34" charset="-128"/>
            </a:endParaRPr>
          </a:p>
        </p:txBody>
      </p:sp>
      <p:sp>
        <p:nvSpPr>
          <p:cNvPr id="44037" name="Nach unten gekrümmter Pfeil 4"/>
          <p:cNvSpPr>
            <a:spLocks noChangeArrowheads="1"/>
          </p:cNvSpPr>
          <p:nvPr/>
        </p:nvSpPr>
        <p:spPr bwMode="auto">
          <a:xfrm>
            <a:off x="539750" y="3494088"/>
            <a:ext cx="1079500" cy="511175"/>
          </a:xfrm>
          <a:prstGeom prst="curvedDownArrow">
            <a:avLst>
              <a:gd name="adj1" fmla="val 24931"/>
              <a:gd name="adj2" fmla="val 49842"/>
              <a:gd name="adj3" fmla="val 25000"/>
            </a:avLst>
          </a:prstGeom>
          <a:solidFill>
            <a:schemeClr val="accent1"/>
          </a:solidFill>
          <a:ln w="9525" algn="ctr">
            <a:solidFill>
              <a:schemeClr val="tx1"/>
            </a:solidFill>
            <a:round/>
            <a:headEnd/>
            <a:tailEnd/>
          </a:ln>
          <a:effectLst/>
        </p:spPr>
        <p:txBody>
          <a:bodyPr/>
          <a:lstStyle/>
          <a:p>
            <a:endParaRPr lang="de-DE" altLang="de-DE"/>
          </a:p>
        </p:txBody>
      </p:sp>
      <p:pic>
        <p:nvPicPr>
          <p:cNvPr id="44038" name="Picture 2"/>
          <p:cNvPicPr>
            <a:picLocks noChangeAspect="1" noChangeArrowheads="1"/>
          </p:cNvPicPr>
          <p:nvPr/>
        </p:nvPicPr>
        <p:blipFill>
          <a:blip r:embed="rId2" cstate="print"/>
          <a:srcRect/>
          <a:stretch>
            <a:fillRect/>
          </a:stretch>
        </p:blipFill>
        <p:spPr bwMode="auto">
          <a:xfrm>
            <a:off x="4751388" y="3830638"/>
            <a:ext cx="4022725" cy="2693987"/>
          </a:xfrm>
          <a:prstGeom prst="rect">
            <a:avLst/>
          </a:prstGeom>
          <a:noFill/>
          <a:ln w="9525">
            <a:noFill/>
            <a:miter lim="800000"/>
            <a:headEnd/>
            <a:tailEnd/>
          </a:ln>
          <a:effectLst/>
        </p:spPr>
      </p:pic>
      <p:pic>
        <p:nvPicPr>
          <p:cNvPr id="44039" name="Picture 7"/>
          <p:cNvPicPr>
            <a:picLocks noChangeAspect="1" noChangeArrowheads="1"/>
          </p:cNvPicPr>
          <p:nvPr/>
        </p:nvPicPr>
        <p:blipFill>
          <a:blip r:embed="rId3" cstate="print"/>
          <a:srcRect/>
          <a:stretch>
            <a:fillRect/>
          </a:stretch>
        </p:blipFill>
        <p:spPr bwMode="auto">
          <a:xfrm>
            <a:off x="346075" y="4699000"/>
            <a:ext cx="3649663" cy="20574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360363" y="333375"/>
            <a:ext cx="8208962" cy="792163"/>
          </a:xfrm>
          <a:prstGeom prst="rect">
            <a:avLst/>
          </a:prstGeom>
          <a:solidFill>
            <a:srgbClr val="69BE28"/>
          </a:solidFill>
          <a:ln w="9525">
            <a:noFill/>
            <a:miter lim="800000"/>
            <a:headEnd/>
            <a:tailEnd/>
          </a:ln>
        </p:spPr>
        <p:txBody>
          <a:bodyPr anchor="ctr"/>
          <a:lstStyle/>
          <a:p>
            <a:pP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z="2800">
                <a:solidFill>
                  <a:srgbClr val="000000"/>
                </a:solidFill>
                <a:cs typeface="Arial" charset="0"/>
              </a:rPr>
              <a:t>Krátká charakteristika -  Forstbezirk Eibenstock</a:t>
            </a:r>
          </a:p>
        </p:txBody>
      </p:sp>
      <p:sp>
        <p:nvSpPr>
          <p:cNvPr id="7170" name="Text Box 2"/>
          <p:cNvSpPr txBox="1">
            <a:spLocks noChangeArrowheads="1"/>
          </p:cNvSpPr>
          <p:nvPr/>
        </p:nvSpPr>
        <p:spPr bwMode="auto">
          <a:xfrm>
            <a:off x="179388" y="1412875"/>
            <a:ext cx="8785225" cy="5095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Podloží</a:t>
            </a:r>
            <a:r>
              <a:rPr lang="en-GB" altLang="de-DE" b="1" dirty="0">
                <a:solidFill>
                  <a:srgbClr val="000000"/>
                </a:solidFill>
                <a:cs typeface="Arial" charset="0"/>
              </a:rPr>
              <a:t>:	</a:t>
            </a:r>
            <a:r>
              <a:rPr lang="en-GB" altLang="de-DE" dirty="0" err="1">
                <a:solidFill>
                  <a:srgbClr val="000000"/>
                </a:solidFill>
                <a:cs typeface="Arial" charset="0"/>
              </a:rPr>
              <a:t>Eibenstocká</a:t>
            </a:r>
            <a:r>
              <a:rPr lang="en-GB" altLang="de-DE" dirty="0">
                <a:solidFill>
                  <a:srgbClr val="000000"/>
                </a:solidFill>
                <a:cs typeface="Arial" charset="0"/>
              </a:rPr>
              <a:t> </a:t>
            </a:r>
            <a:r>
              <a:rPr lang="en-GB" altLang="de-DE" dirty="0" err="1">
                <a:solidFill>
                  <a:srgbClr val="000000"/>
                </a:solidFill>
                <a:cs typeface="Arial" charset="0"/>
              </a:rPr>
              <a:t>žula</a:t>
            </a:r>
            <a:r>
              <a:rPr lang="en-GB" altLang="de-DE" dirty="0">
                <a:solidFill>
                  <a:srgbClr val="000000"/>
                </a:solidFill>
                <a:cs typeface="Arial" charset="0"/>
              </a:rPr>
              <a:t>, </a:t>
            </a:r>
            <a:r>
              <a:rPr lang="en-GB" altLang="de-DE" dirty="0" err="1">
                <a:solidFill>
                  <a:srgbClr val="000000"/>
                </a:solidFill>
                <a:cs typeface="Arial" charset="0"/>
              </a:rPr>
              <a:t>fylit</a:t>
            </a: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Půdy</a:t>
            </a:r>
            <a:r>
              <a:rPr lang="en-GB" altLang="de-DE" b="1" dirty="0">
                <a:solidFill>
                  <a:srgbClr val="000000"/>
                </a:solidFill>
                <a:cs typeface="Arial" charset="0"/>
              </a:rPr>
              <a:t>:	</a:t>
            </a:r>
            <a:r>
              <a:rPr lang="en-GB" altLang="de-DE" dirty="0" err="1">
                <a:solidFill>
                  <a:srgbClr val="000000"/>
                </a:solidFill>
                <a:cs typeface="Arial" charset="0"/>
              </a:rPr>
              <a:t>Podzoly</a:t>
            </a:r>
            <a:r>
              <a:rPr lang="en-GB" altLang="de-DE" dirty="0">
                <a:solidFill>
                  <a:srgbClr val="000000"/>
                </a:solidFill>
                <a:cs typeface="Arial" charset="0"/>
              </a:rPr>
              <a:t>, </a:t>
            </a:r>
            <a:r>
              <a:rPr lang="en-GB" altLang="de-DE" dirty="0" err="1">
                <a:solidFill>
                  <a:srgbClr val="000000"/>
                </a:solidFill>
                <a:cs typeface="Arial" charset="0"/>
              </a:rPr>
              <a:t>hnědé</a:t>
            </a:r>
            <a:r>
              <a:rPr lang="en-GB" altLang="de-DE" dirty="0">
                <a:solidFill>
                  <a:srgbClr val="000000"/>
                </a:solidFill>
                <a:cs typeface="Arial" charset="0"/>
              </a:rPr>
              <a:t> </a:t>
            </a:r>
            <a:r>
              <a:rPr lang="en-GB" altLang="de-DE" dirty="0" err="1">
                <a:solidFill>
                  <a:srgbClr val="000000"/>
                </a:solidFill>
                <a:cs typeface="Arial" charset="0"/>
              </a:rPr>
              <a:t>podzoly</a:t>
            </a:r>
            <a:r>
              <a:rPr lang="en-GB" altLang="de-DE" dirty="0">
                <a:solidFill>
                  <a:srgbClr val="000000"/>
                </a:solidFill>
                <a:cs typeface="Arial" charset="0"/>
              </a:rPr>
              <a:t>, </a:t>
            </a:r>
            <a:r>
              <a:rPr lang="en-GB" altLang="de-DE" dirty="0" err="1">
                <a:solidFill>
                  <a:srgbClr val="000000"/>
                </a:solidFill>
                <a:cs typeface="Arial" charset="0"/>
              </a:rPr>
              <a:t>gleje</a:t>
            </a:r>
            <a:r>
              <a:rPr lang="en-GB" altLang="de-DE" dirty="0">
                <a:solidFill>
                  <a:srgbClr val="000000"/>
                </a:solidFill>
                <a:cs typeface="Arial" charset="0"/>
              </a:rPr>
              <a:t>, </a:t>
            </a: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dirty="0">
                <a:solidFill>
                  <a:srgbClr val="000000"/>
                </a:solidFill>
                <a:cs typeface="Arial" charset="0"/>
              </a:rPr>
              <a:t>                      </a:t>
            </a:r>
            <a:r>
              <a:rPr lang="en-GB" altLang="de-DE" dirty="0" err="1">
                <a:solidFill>
                  <a:srgbClr val="000000"/>
                </a:solidFill>
                <a:cs typeface="Arial" charset="0"/>
              </a:rPr>
              <a:t>vrchovištní.rašeliny</a:t>
            </a:r>
            <a:r>
              <a:rPr lang="en-GB" altLang="de-DE" dirty="0">
                <a:solidFill>
                  <a:srgbClr val="000000"/>
                </a:solidFill>
                <a:cs typeface="Arial" charset="0"/>
              </a:rPr>
              <a:t>, </a:t>
            </a:r>
            <a:r>
              <a:rPr lang="en-GB" altLang="de-DE" dirty="0" err="1">
                <a:solidFill>
                  <a:srgbClr val="000000"/>
                </a:solidFill>
                <a:cs typeface="Arial" charset="0"/>
              </a:rPr>
              <a:t>hnědé</a:t>
            </a:r>
            <a:r>
              <a:rPr lang="en-GB" altLang="de-DE" dirty="0">
                <a:solidFill>
                  <a:srgbClr val="000000"/>
                </a:solidFill>
                <a:cs typeface="Arial" charset="0"/>
              </a:rPr>
              <a:t> </a:t>
            </a:r>
            <a:r>
              <a:rPr lang="en-GB" altLang="de-DE" dirty="0" err="1">
                <a:solidFill>
                  <a:srgbClr val="000000"/>
                </a:solidFill>
                <a:cs typeface="Arial" charset="0"/>
              </a:rPr>
              <a:t>lesní</a:t>
            </a:r>
            <a:r>
              <a:rPr lang="en-GB" altLang="de-DE" dirty="0">
                <a:solidFill>
                  <a:srgbClr val="000000"/>
                </a:solidFill>
                <a:cs typeface="Arial" charset="0"/>
              </a:rPr>
              <a:t> </a:t>
            </a:r>
            <a:r>
              <a:rPr lang="en-GB" altLang="de-DE" dirty="0" err="1">
                <a:solidFill>
                  <a:srgbClr val="000000"/>
                </a:solidFill>
                <a:cs typeface="Arial" charset="0"/>
              </a:rPr>
              <a:t>půdy</a:t>
            </a: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Srážky</a:t>
            </a:r>
            <a:r>
              <a:rPr lang="en-GB" altLang="de-DE" b="1" dirty="0">
                <a:solidFill>
                  <a:srgbClr val="000000"/>
                </a:solidFill>
                <a:cs typeface="Arial" charset="0"/>
              </a:rPr>
              <a:t>:	</a:t>
            </a:r>
            <a:r>
              <a:rPr lang="en-GB" altLang="de-DE" dirty="0">
                <a:solidFill>
                  <a:srgbClr val="000000"/>
                </a:solidFill>
                <a:cs typeface="Arial" charset="0"/>
              </a:rPr>
              <a:t>800 - 1200 mm/</a:t>
            </a:r>
            <a:r>
              <a:rPr lang="en-GB" altLang="de-DE" dirty="0" err="1">
                <a:solidFill>
                  <a:srgbClr val="000000"/>
                </a:solidFill>
                <a:cs typeface="Arial" charset="0"/>
              </a:rPr>
              <a:t>rok</a:t>
            </a: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Teplota</a:t>
            </a:r>
            <a:r>
              <a:rPr lang="en-GB" altLang="de-DE" b="1" dirty="0">
                <a:solidFill>
                  <a:srgbClr val="000000"/>
                </a:solidFill>
                <a:cs typeface="Arial" charset="0"/>
              </a:rPr>
              <a:t>:	</a:t>
            </a:r>
            <a:r>
              <a:rPr lang="en-GB" altLang="de-DE" dirty="0">
                <a:solidFill>
                  <a:srgbClr val="000000"/>
                </a:solidFill>
                <a:cs typeface="Arial" charset="0"/>
              </a:rPr>
              <a:t>5 °C</a:t>
            </a: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Zásoba</a:t>
            </a:r>
            <a:r>
              <a:rPr lang="en-GB" altLang="de-DE" b="1" dirty="0">
                <a:solidFill>
                  <a:srgbClr val="000000"/>
                </a:solidFill>
                <a:cs typeface="Arial" charset="0"/>
              </a:rPr>
              <a:t>:</a:t>
            </a:r>
            <a:r>
              <a:rPr lang="en-GB" altLang="de-DE" dirty="0">
                <a:solidFill>
                  <a:srgbClr val="000000"/>
                </a:solidFill>
                <a:cs typeface="Arial" charset="0"/>
              </a:rPr>
              <a:t> 	ca. 400 m3/ha </a:t>
            </a: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Běžný</a:t>
            </a:r>
            <a:r>
              <a:rPr lang="en-GB" altLang="de-DE" b="1" dirty="0">
                <a:solidFill>
                  <a:srgbClr val="000000"/>
                </a:solidFill>
                <a:cs typeface="Arial" charset="0"/>
              </a:rPr>
              <a:t> </a:t>
            </a:r>
            <a:r>
              <a:rPr lang="en-GB" altLang="de-DE" b="1" dirty="0" err="1">
                <a:solidFill>
                  <a:srgbClr val="000000"/>
                </a:solidFill>
                <a:cs typeface="Arial" charset="0"/>
              </a:rPr>
              <a:t>přírůst</a:t>
            </a:r>
            <a:r>
              <a:rPr lang="en-GB" altLang="de-DE" b="1" dirty="0">
                <a:solidFill>
                  <a:srgbClr val="000000"/>
                </a:solidFill>
                <a:cs typeface="Arial" charset="0"/>
              </a:rPr>
              <a:t>:</a:t>
            </a:r>
            <a:r>
              <a:rPr lang="en-GB" altLang="de-DE" dirty="0">
                <a:solidFill>
                  <a:srgbClr val="000000"/>
                </a:solidFill>
                <a:cs typeface="Arial" charset="0"/>
              </a:rPr>
              <a:t>	ca. 11,4 </a:t>
            </a:r>
            <a:r>
              <a:rPr lang="en-GB" altLang="de-DE" dirty="0" smtClean="0">
                <a:solidFill>
                  <a:srgbClr val="000000"/>
                </a:solidFill>
                <a:cs typeface="Arial" charset="0"/>
              </a:rPr>
              <a:t>m3/</a:t>
            </a:r>
            <a:r>
              <a:rPr lang="cs-CZ" altLang="de-DE" dirty="0" smtClean="0">
                <a:solidFill>
                  <a:srgbClr val="000000"/>
                </a:solidFill>
                <a:cs typeface="Arial" charset="0"/>
              </a:rPr>
              <a:t>rok</a:t>
            </a:r>
            <a:r>
              <a:rPr lang="en-GB" altLang="de-DE" dirty="0" smtClean="0">
                <a:solidFill>
                  <a:srgbClr val="000000"/>
                </a:solidFill>
                <a:cs typeface="Arial" charset="0"/>
              </a:rPr>
              <a:t>*ha </a:t>
            </a:r>
            <a:r>
              <a:rPr lang="ar-SA" altLang="de-DE" dirty="0" smtClean="0">
                <a:solidFill>
                  <a:srgbClr val="000000"/>
                </a:solidFill>
                <a:cs typeface="Arial" charset="0"/>
              </a:rPr>
              <a:t>‏</a:t>
            </a: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Těžební</a:t>
            </a:r>
            <a:r>
              <a:rPr lang="en-GB" altLang="de-DE" b="1" dirty="0">
                <a:solidFill>
                  <a:srgbClr val="000000"/>
                </a:solidFill>
                <a:cs typeface="Arial" charset="0"/>
              </a:rPr>
              <a:t> </a:t>
            </a:r>
            <a:r>
              <a:rPr lang="en-GB" altLang="de-DE" b="1" dirty="0" err="1">
                <a:solidFill>
                  <a:srgbClr val="000000"/>
                </a:solidFill>
                <a:cs typeface="Arial" charset="0"/>
              </a:rPr>
              <a:t>předpis</a:t>
            </a:r>
            <a:r>
              <a:rPr lang="en-GB" altLang="de-DE" b="1" dirty="0">
                <a:solidFill>
                  <a:srgbClr val="000000"/>
                </a:solidFill>
                <a:cs typeface="Arial" charset="0"/>
              </a:rPr>
              <a:t>: </a:t>
            </a:r>
            <a:r>
              <a:rPr lang="en-GB" altLang="de-DE" dirty="0">
                <a:solidFill>
                  <a:srgbClr val="000000"/>
                </a:solidFill>
                <a:cs typeface="Arial" charset="0"/>
              </a:rPr>
              <a:t>8,5 </a:t>
            </a:r>
            <a:r>
              <a:rPr lang="en-GB" altLang="de-DE" dirty="0" smtClean="0">
                <a:solidFill>
                  <a:srgbClr val="000000"/>
                </a:solidFill>
                <a:cs typeface="Arial" charset="0"/>
              </a:rPr>
              <a:t>m3/</a:t>
            </a:r>
            <a:r>
              <a:rPr lang="cs-CZ" altLang="de-DE" dirty="0" smtClean="0">
                <a:solidFill>
                  <a:srgbClr val="000000"/>
                </a:solidFill>
                <a:cs typeface="Arial" charset="0"/>
              </a:rPr>
              <a:t>rok</a:t>
            </a:r>
            <a:r>
              <a:rPr lang="en-GB" altLang="de-DE" dirty="0" smtClean="0">
                <a:solidFill>
                  <a:srgbClr val="000000"/>
                </a:solidFill>
                <a:cs typeface="Arial" charset="0"/>
              </a:rPr>
              <a:t>*ha </a:t>
            </a:r>
            <a:r>
              <a:rPr lang="ar-SA" altLang="de-DE" dirty="0" smtClean="0">
                <a:solidFill>
                  <a:srgbClr val="000000"/>
                </a:solidFill>
                <a:cs typeface="Arial" charset="0"/>
              </a:rPr>
              <a:t>‏</a:t>
            </a:r>
            <a:endParaRPr lang="de-DE"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de-DE" altLang="de-DE" dirty="0">
                <a:solidFill>
                  <a:srgbClr val="000000"/>
                </a:solidFill>
                <a:cs typeface="Arial" charset="0"/>
              </a:rPr>
              <a:t>	</a:t>
            </a:r>
            <a:r>
              <a:rPr lang="de-DE" b="1" dirty="0" err="1">
                <a:solidFill>
                  <a:srgbClr val="000000"/>
                </a:solidFill>
                <a:cs typeface="Arial" charset="0"/>
              </a:rPr>
              <a:t>Ochrana</a:t>
            </a:r>
            <a:r>
              <a:rPr lang="de-DE" b="1" dirty="0">
                <a:solidFill>
                  <a:srgbClr val="000000"/>
                </a:solidFill>
                <a:cs typeface="Arial" charset="0"/>
              </a:rPr>
              <a:t> </a:t>
            </a:r>
            <a:r>
              <a:rPr lang="de-DE" b="1" dirty="0" err="1">
                <a:solidFill>
                  <a:srgbClr val="000000"/>
                </a:solidFill>
                <a:cs typeface="Arial" charset="0"/>
              </a:rPr>
              <a:t>vodních</a:t>
            </a:r>
            <a:r>
              <a:rPr lang="de-DE" b="1" dirty="0">
                <a:solidFill>
                  <a:srgbClr val="000000"/>
                </a:solidFill>
                <a:cs typeface="Arial" charset="0"/>
              </a:rPr>
              <a:t> </a:t>
            </a:r>
            <a:r>
              <a:rPr lang="de-DE" b="1" dirty="0" err="1">
                <a:solidFill>
                  <a:srgbClr val="000000"/>
                </a:solidFill>
                <a:cs typeface="Arial" charset="0"/>
              </a:rPr>
              <a:t>ploch</a:t>
            </a:r>
            <a:r>
              <a:rPr lang="de-DE" b="1" dirty="0">
                <a:solidFill>
                  <a:srgbClr val="000000"/>
                </a:solidFill>
                <a:cs typeface="Arial" charset="0"/>
              </a:rPr>
              <a:t>: </a:t>
            </a:r>
            <a:r>
              <a:rPr lang="de-DE" dirty="0">
                <a:solidFill>
                  <a:srgbClr val="000000"/>
                </a:solidFill>
                <a:cs typeface="Arial" charset="0"/>
              </a:rPr>
              <a:t>60 %</a:t>
            </a: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endParaRPr lang="en-GB" alt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en-GB" altLang="de-DE" b="1" dirty="0" err="1">
                <a:solidFill>
                  <a:srgbClr val="000000"/>
                </a:solidFill>
                <a:cs typeface="Arial" charset="0"/>
              </a:rPr>
              <a:t>Organizace</a:t>
            </a:r>
            <a:r>
              <a:rPr lang="en-GB" altLang="de-DE" b="1" dirty="0">
                <a:solidFill>
                  <a:srgbClr val="000000"/>
                </a:solidFill>
                <a:cs typeface="Arial" charset="0"/>
              </a:rPr>
              <a:t>:	</a:t>
            </a:r>
          </a:p>
          <a:p>
            <a:pPr marL="339725" indent="-339725" algn="l" eaLnBrk="1" hangingPunct="1">
              <a:lnSpc>
                <a:spcPct val="80000"/>
              </a:lnSpc>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r>
              <a:rPr lang="en-GB" altLang="de-DE" b="1" dirty="0">
                <a:solidFill>
                  <a:srgbClr val="000000"/>
                </a:solidFill>
                <a:cs typeface="Arial" charset="0"/>
              </a:rPr>
              <a:t>	</a:t>
            </a:r>
            <a:r>
              <a:rPr lang="de-DE" altLang="de-DE" dirty="0">
                <a:solidFill>
                  <a:srgbClr val="000000"/>
                </a:solidFill>
                <a:cs typeface="Arial" charset="0"/>
              </a:rPr>
              <a:t>11 </a:t>
            </a:r>
            <a:r>
              <a:rPr lang="cs-CZ" altLang="de-DE" dirty="0" smtClean="0">
                <a:solidFill>
                  <a:srgbClr val="000000"/>
                </a:solidFill>
                <a:cs typeface="Arial" charset="0"/>
              </a:rPr>
              <a:t>Správ</a:t>
            </a:r>
            <a:r>
              <a:rPr lang="de-DE" dirty="0" smtClean="0">
                <a:solidFill>
                  <a:srgbClr val="000000"/>
                </a:solidFill>
                <a:cs typeface="Arial" charset="0"/>
              </a:rPr>
              <a:t> v</a:t>
            </a:r>
            <a:r>
              <a:rPr lang="cs-CZ" dirty="0" smtClean="0">
                <a:solidFill>
                  <a:srgbClr val="000000"/>
                </a:solidFill>
                <a:cs typeface="Arial" charset="0"/>
              </a:rPr>
              <a:t>e</a:t>
            </a:r>
            <a:r>
              <a:rPr lang="de-DE" dirty="0" smtClean="0">
                <a:solidFill>
                  <a:srgbClr val="000000"/>
                </a:solidFill>
                <a:cs typeface="Arial" charset="0"/>
              </a:rPr>
              <a:t> </a:t>
            </a:r>
            <a:r>
              <a:rPr lang="de-DE" dirty="0" err="1">
                <a:solidFill>
                  <a:srgbClr val="000000"/>
                </a:solidFill>
                <a:cs typeface="Arial" charset="0"/>
              </a:rPr>
              <a:t>státních</a:t>
            </a:r>
            <a:r>
              <a:rPr lang="de-DE" dirty="0">
                <a:solidFill>
                  <a:srgbClr val="000000"/>
                </a:solidFill>
                <a:cs typeface="Arial" charset="0"/>
              </a:rPr>
              <a:t> </a:t>
            </a:r>
            <a:r>
              <a:rPr lang="de-DE" dirty="0" err="1">
                <a:solidFill>
                  <a:srgbClr val="000000"/>
                </a:solidFill>
                <a:cs typeface="Arial" charset="0"/>
              </a:rPr>
              <a:t>lesích</a:t>
            </a:r>
            <a:r>
              <a:rPr lang="de-DE" altLang="de-DE" dirty="0">
                <a:solidFill>
                  <a:srgbClr val="000000"/>
                </a:solidFill>
                <a:cs typeface="Arial" charset="0"/>
              </a:rPr>
              <a:t>, 2 </a:t>
            </a:r>
            <a:r>
              <a:rPr lang="cs-CZ" altLang="de-DE" dirty="0" smtClean="0">
                <a:solidFill>
                  <a:srgbClr val="000000"/>
                </a:solidFill>
                <a:cs typeface="Arial" charset="0"/>
              </a:rPr>
              <a:t>správy</a:t>
            </a:r>
            <a:r>
              <a:rPr lang="de-DE" dirty="0" smtClean="0">
                <a:solidFill>
                  <a:srgbClr val="000000"/>
                </a:solidFill>
                <a:cs typeface="Arial" charset="0"/>
              </a:rPr>
              <a:t> </a:t>
            </a:r>
            <a:r>
              <a:rPr lang="de-DE" dirty="0">
                <a:solidFill>
                  <a:srgbClr val="000000"/>
                </a:solidFill>
                <a:cs typeface="Arial" charset="0"/>
              </a:rPr>
              <a:t>v </a:t>
            </a:r>
            <a:r>
              <a:rPr lang="de-DE" dirty="0" err="1" smtClean="0">
                <a:solidFill>
                  <a:srgbClr val="000000"/>
                </a:solidFill>
                <a:cs typeface="Arial" charset="0"/>
              </a:rPr>
              <a:t>soukrom</a:t>
            </a:r>
            <a:r>
              <a:rPr lang="cs-CZ" dirty="0" err="1" smtClean="0">
                <a:solidFill>
                  <a:srgbClr val="000000"/>
                </a:solidFill>
                <a:cs typeface="Arial" charset="0"/>
              </a:rPr>
              <a:t>ých</a:t>
            </a:r>
            <a:r>
              <a:rPr lang="cs-CZ" dirty="0" smtClean="0">
                <a:solidFill>
                  <a:srgbClr val="000000"/>
                </a:solidFill>
                <a:cs typeface="Arial" charset="0"/>
              </a:rPr>
              <a:t> a</a:t>
            </a:r>
            <a:r>
              <a:rPr lang="de-DE" dirty="0" smtClean="0">
                <a:solidFill>
                  <a:srgbClr val="000000"/>
                </a:solidFill>
                <a:cs typeface="Arial" charset="0"/>
              </a:rPr>
              <a:t> </a:t>
            </a:r>
            <a:r>
              <a:rPr lang="de-DE" dirty="0" err="1" smtClean="0">
                <a:solidFill>
                  <a:srgbClr val="000000"/>
                </a:solidFill>
                <a:cs typeface="Arial" charset="0"/>
              </a:rPr>
              <a:t>obecníh</a:t>
            </a:r>
            <a:r>
              <a:rPr lang="cs-CZ" dirty="0" smtClean="0">
                <a:solidFill>
                  <a:srgbClr val="000000"/>
                </a:solidFill>
                <a:cs typeface="Arial" charset="0"/>
              </a:rPr>
              <a:t>ch</a:t>
            </a:r>
            <a:r>
              <a:rPr lang="de-DE" dirty="0" smtClean="0">
                <a:solidFill>
                  <a:srgbClr val="000000"/>
                </a:solidFill>
                <a:cs typeface="Arial" charset="0"/>
              </a:rPr>
              <a:t> les</a:t>
            </a:r>
            <a:r>
              <a:rPr lang="cs-CZ" dirty="0" err="1" smtClean="0">
                <a:solidFill>
                  <a:srgbClr val="000000"/>
                </a:solidFill>
                <a:cs typeface="Arial" charset="0"/>
              </a:rPr>
              <a:t>ích</a:t>
            </a:r>
            <a:r>
              <a:rPr lang="de-DE" altLang="de-DE" dirty="0" smtClean="0">
                <a:solidFill>
                  <a:srgbClr val="000000"/>
                </a:solidFill>
                <a:cs typeface="Arial" charset="0"/>
              </a:rPr>
              <a:t>, </a:t>
            </a:r>
            <a:r>
              <a:rPr lang="de-DE" altLang="de-DE" dirty="0">
                <a:solidFill>
                  <a:srgbClr val="000000"/>
                </a:solidFill>
                <a:cs typeface="Arial" charset="0"/>
              </a:rPr>
              <a:t>1 </a:t>
            </a:r>
            <a:r>
              <a:rPr lang="de-DE" dirty="0" err="1">
                <a:solidFill>
                  <a:srgbClr val="000000"/>
                </a:solidFill>
                <a:cs typeface="Arial" charset="0"/>
              </a:rPr>
              <a:t>Lesní</a:t>
            </a:r>
            <a:r>
              <a:rPr lang="de-DE" dirty="0">
                <a:solidFill>
                  <a:srgbClr val="000000"/>
                </a:solidFill>
                <a:cs typeface="Arial" charset="0"/>
              </a:rPr>
              <a:t> </a:t>
            </a:r>
            <a:r>
              <a:rPr lang="de-DE" dirty="0" err="1">
                <a:solidFill>
                  <a:srgbClr val="000000"/>
                </a:solidFill>
                <a:cs typeface="Arial" charset="0"/>
              </a:rPr>
              <a:t>škola</a:t>
            </a:r>
            <a:r>
              <a:rPr lang="de-DE" dirty="0">
                <a:solidFill>
                  <a:srgbClr val="000000"/>
                </a:solidFill>
                <a:cs typeface="Arial" charset="0"/>
              </a:rPr>
              <a:t> pro </a:t>
            </a:r>
            <a:r>
              <a:rPr lang="de-DE" dirty="0" err="1">
                <a:solidFill>
                  <a:srgbClr val="000000"/>
                </a:solidFill>
                <a:cs typeface="Arial" charset="0"/>
              </a:rPr>
              <a:t>děti</a:t>
            </a:r>
            <a:r>
              <a:rPr lang="de-DE" altLang="de-DE" dirty="0">
                <a:solidFill>
                  <a:srgbClr val="000000"/>
                </a:solidFill>
                <a:cs typeface="Arial" charset="0"/>
              </a:rPr>
              <a:t>, 33 </a:t>
            </a:r>
            <a:r>
              <a:rPr lang="de-DE" dirty="0" err="1">
                <a:solidFill>
                  <a:srgbClr val="000000"/>
                </a:solidFill>
                <a:cs typeface="Arial" charset="0"/>
              </a:rPr>
              <a:t>Inženýrů</a:t>
            </a:r>
            <a:r>
              <a:rPr lang="de-DE" dirty="0">
                <a:solidFill>
                  <a:srgbClr val="000000"/>
                </a:solidFill>
                <a:cs typeface="Arial" charset="0"/>
              </a:rPr>
              <a:t> a </a:t>
            </a:r>
            <a:r>
              <a:rPr lang="de-DE" dirty="0" err="1">
                <a:solidFill>
                  <a:srgbClr val="000000"/>
                </a:solidFill>
                <a:cs typeface="Arial" charset="0"/>
              </a:rPr>
              <a:t>zaměstnanců</a:t>
            </a:r>
            <a:r>
              <a:rPr lang="de-DE" altLang="de-DE" dirty="0">
                <a:solidFill>
                  <a:srgbClr val="000000"/>
                </a:solidFill>
                <a:cs typeface="Arial" charset="0"/>
              </a:rPr>
              <a:t>, 56 </a:t>
            </a:r>
            <a:r>
              <a:rPr lang="cs-CZ" altLang="de-DE" dirty="0" smtClean="0">
                <a:solidFill>
                  <a:srgbClr val="000000"/>
                </a:solidFill>
                <a:cs typeface="Arial" charset="0"/>
              </a:rPr>
              <a:t>lesních dělníků</a:t>
            </a:r>
            <a:r>
              <a:rPr lang="de-DE" altLang="de-DE" dirty="0" smtClean="0">
                <a:solidFill>
                  <a:srgbClr val="000000"/>
                </a:solidFill>
                <a:cs typeface="Arial" charset="0"/>
              </a:rPr>
              <a:t>, </a:t>
            </a:r>
            <a:r>
              <a:rPr lang="de-DE" altLang="de-DE" dirty="0">
                <a:solidFill>
                  <a:srgbClr val="000000"/>
                </a:solidFill>
                <a:cs typeface="Arial" charset="0"/>
              </a:rPr>
              <a:t>14 </a:t>
            </a:r>
            <a:r>
              <a:rPr lang="de-DE" dirty="0" err="1" smtClean="0">
                <a:solidFill>
                  <a:srgbClr val="000000"/>
                </a:solidFill>
                <a:cs typeface="Arial" charset="0"/>
              </a:rPr>
              <a:t>uč</a:t>
            </a:r>
            <a:r>
              <a:rPr lang="cs-CZ" dirty="0" err="1" smtClean="0">
                <a:solidFill>
                  <a:srgbClr val="000000"/>
                </a:solidFill>
                <a:cs typeface="Arial" charset="0"/>
              </a:rPr>
              <a:t>ňů</a:t>
            </a:r>
            <a:endParaRPr lang="de-DE" dirty="0">
              <a:solidFill>
                <a:srgbClr val="000000"/>
              </a:solidFill>
              <a:cs typeface="Arial" charset="0"/>
            </a:endParaRPr>
          </a:p>
          <a:p>
            <a:pPr marL="339725" indent="-339725" algn="l">
              <a:lnSpc>
                <a:spcPct val="80000"/>
              </a:lnSpc>
              <a:spcBef>
                <a:spcPts val="600"/>
              </a:spcBef>
              <a:buFont typeface="Arial Unicode MS" pitchFamily="34" charset="-128"/>
              <a:buNone/>
              <a:tabLst>
                <a:tab pos="339725" algn="l"/>
                <a:tab pos="908050" algn="l"/>
                <a:tab pos="1822450" algn="l"/>
                <a:tab pos="2736850" algn="l"/>
                <a:tab pos="3651250" algn="l"/>
                <a:tab pos="4565650" algn="l"/>
                <a:tab pos="5480050" algn="l"/>
                <a:tab pos="6394450" algn="l"/>
                <a:tab pos="7308850" algn="l"/>
                <a:tab pos="8223250" algn="l"/>
                <a:tab pos="9137650" algn="l"/>
                <a:tab pos="10052050" algn="l"/>
                <a:tab pos="10329863" algn="l"/>
                <a:tab pos="10779125" algn="l"/>
              </a:tabLst>
            </a:pPr>
            <a:endParaRPr lang="en-GB" altLang="de-DE" dirty="0">
              <a:solidFill>
                <a:srgbClr val="000000"/>
              </a:solidFill>
              <a:cs typeface="Arial"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p:cNvSpPr>
            <a:spLocks noGrp="1"/>
          </p:cNvSpPr>
          <p:nvPr>
            <p:ph type="title"/>
          </p:nvPr>
        </p:nvSpPr>
        <p:spPr>
          <a:xfrm>
            <a:off x="395288" y="333375"/>
            <a:ext cx="6005512" cy="5870575"/>
          </a:xfrm>
        </p:spPr>
        <p:txBody>
          <a:bodyPr anchor="t"/>
          <a:lstStyle/>
          <a:p>
            <a:r>
              <a:rPr lang="cs-CZ" altLang="de-DE" b="1" dirty="0" smtClean="0"/>
              <a:t>Myslivecky důležitá opatření</a:t>
            </a:r>
            <a:r>
              <a:rPr lang="de-DE" altLang="de-DE" b="1" dirty="0" smtClean="0"/>
              <a:t>:</a:t>
            </a:r>
            <a:r>
              <a:rPr lang="de-DE" altLang="de-DE" dirty="0" smtClean="0"/>
              <a:t/>
            </a:r>
            <a:br>
              <a:rPr lang="de-DE" altLang="de-DE" dirty="0" smtClean="0"/>
            </a:br>
            <a:r>
              <a:rPr lang="de-DE" altLang="de-DE" dirty="0" smtClean="0"/>
              <a:t/>
            </a:r>
            <a:br>
              <a:rPr lang="de-DE" altLang="de-DE" dirty="0" smtClean="0"/>
            </a:br>
            <a:r>
              <a:rPr lang="cs-CZ" altLang="de-DE" dirty="0" smtClean="0"/>
              <a:t>Zastavení krmení</a:t>
            </a:r>
            <a:r>
              <a:rPr lang="de-DE" altLang="de-DE" dirty="0" smtClean="0"/>
              <a:t/>
            </a:r>
            <a:br>
              <a:rPr lang="de-DE" altLang="de-DE" dirty="0" smtClean="0"/>
            </a:br>
            <a:r>
              <a:rPr lang="de-DE" altLang="de-DE" dirty="0" smtClean="0"/>
              <a:t/>
            </a:r>
            <a:br>
              <a:rPr lang="de-DE" altLang="de-DE" dirty="0" smtClean="0"/>
            </a:br>
            <a:r>
              <a:rPr lang="cs-CZ" altLang="de-DE" dirty="0" smtClean="0"/>
              <a:t>Dobrá myslivecká infrastruktura</a:t>
            </a:r>
            <a:r>
              <a:rPr lang="de-DE" altLang="de-DE" dirty="0" smtClean="0"/>
              <a:t> (</a:t>
            </a:r>
            <a:r>
              <a:rPr lang="cs-CZ" altLang="de-DE" dirty="0" smtClean="0"/>
              <a:t>Budování </a:t>
            </a:r>
            <a:r>
              <a:rPr lang="cs-CZ" altLang="de-DE" dirty="0" err="1" smtClean="0"/>
              <a:t>naháňkových</a:t>
            </a:r>
            <a:r>
              <a:rPr lang="cs-CZ" altLang="de-DE" dirty="0" smtClean="0"/>
              <a:t> území</a:t>
            </a:r>
            <a:r>
              <a:rPr lang="de-DE" altLang="de-DE" dirty="0" smtClean="0"/>
              <a:t>, </a:t>
            </a:r>
            <a:r>
              <a:rPr lang="cs-CZ" altLang="de-DE" dirty="0" smtClean="0"/>
              <a:t>Možnosti čekané</a:t>
            </a:r>
            <a:r>
              <a:rPr lang="de-DE" altLang="de-DE" dirty="0" smtClean="0"/>
              <a:t>…)</a:t>
            </a:r>
            <a:r>
              <a:rPr lang="de-DE" altLang="de-DE" dirty="0" smtClean="0"/>
              <a:t/>
            </a:r>
            <a:br>
              <a:rPr lang="de-DE" altLang="de-DE" dirty="0" smtClean="0"/>
            </a:br>
            <a:r>
              <a:rPr lang="de-DE" altLang="de-DE" dirty="0" smtClean="0"/>
              <a:t/>
            </a:r>
            <a:br>
              <a:rPr lang="de-DE" altLang="de-DE" dirty="0" smtClean="0"/>
            </a:br>
            <a:r>
              <a:rPr lang="cs-CZ" altLang="de-DE" dirty="0" smtClean="0"/>
              <a:t>Vnadění jablečnými výlisky a ovsem</a:t>
            </a:r>
            <a:r>
              <a:rPr lang="de-DE" altLang="de-DE" dirty="0" smtClean="0"/>
              <a:t> (</a:t>
            </a:r>
            <a:r>
              <a:rPr lang="cs-CZ" altLang="de-DE" dirty="0" smtClean="0"/>
              <a:t>malá množství</a:t>
            </a:r>
            <a:r>
              <a:rPr lang="de-DE" altLang="de-DE" dirty="0" smtClean="0"/>
              <a:t>: </a:t>
            </a:r>
            <a:r>
              <a:rPr lang="de-DE" altLang="de-DE" dirty="0" err="1" smtClean="0"/>
              <a:t>maxim</a:t>
            </a:r>
            <a:r>
              <a:rPr lang="cs-CZ" altLang="de-DE" dirty="0" err="1" smtClean="0"/>
              <a:t>álně</a:t>
            </a:r>
            <a:r>
              <a:rPr lang="de-DE" altLang="de-DE" dirty="0" smtClean="0"/>
              <a:t> </a:t>
            </a:r>
            <a:r>
              <a:rPr lang="de-DE" altLang="de-DE" dirty="0" smtClean="0"/>
              <a:t>3kg)</a:t>
            </a:r>
            <a:br>
              <a:rPr lang="de-DE" altLang="de-DE" dirty="0" smtClean="0"/>
            </a:br>
            <a:r>
              <a:rPr lang="de-DE" altLang="de-DE" dirty="0" smtClean="0"/>
              <a:t/>
            </a:r>
            <a:br>
              <a:rPr lang="de-DE" altLang="de-DE" dirty="0" smtClean="0"/>
            </a:br>
            <a:r>
              <a:rPr lang="cs-CZ" altLang="de-DE" dirty="0" smtClean="0"/>
              <a:t>Společné čekané</a:t>
            </a:r>
            <a:r>
              <a:rPr lang="de-DE" altLang="de-DE" dirty="0" smtClean="0"/>
              <a:t>e</a:t>
            </a:r>
            <a:r>
              <a:rPr lang="de-DE" altLang="de-DE" dirty="0" smtClean="0"/>
              <a:t>, </a:t>
            </a:r>
            <a:r>
              <a:rPr lang="cs-CZ" altLang="de-DE" dirty="0" smtClean="0"/>
              <a:t>naháňky</a:t>
            </a:r>
            <a:r>
              <a:rPr lang="de-DE" altLang="de-DE" dirty="0" smtClean="0"/>
              <a:t/>
            </a:r>
            <a:br>
              <a:rPr lang="de-DE" altLang="de-DE" dirty="0" smtClean="0"/>
            </a:br>
            <a:r>
              <a:rPr lang="de-DE" altLang="de-DE" dirty="0" smtClean="0"/>
              <a:t/>
            </a:r>
            <a:br>
              <a:rPr lang="de-DE" altLang="de-DE" dirty="0" smtClean="0"/>
            </a:br>
            <a:r>
              <a:rPr lang="cs-CZ" altLang="de-DE" dirty="0" smtClean="0"/>
              <a:t>Využití období aktivity zvěře </a:t>
            </a:r>
            <a:r>
              <a:rPr lang="de-DE" altLang="de-DE" dirty="0" smtClean="0"/>
              <a:t>(</a:t>
            </a:r>
            <a:r>
              <a:rPr lang="cs-CZ" altLang="de-DE" dirty="0" smtClean="0"/>
              <a:t>jaro</a:t>
            </a:r>
            <a:r>
              <a:rPr lang="de-DE" altLang="de-DE" dirty="0" smtClean="0"/>
              <a:t>, </a:t>
            </a:r>
            <a:r>
              <a:rPr lang="cs-CZ" altLang="de-DE" dirty="0" smtClean="0"/>
              <a:t>říje</a:t>
            </a:r>
            <a:r>
              <a:rPr lang="de-DE" altLang="de-DE" dirty="0" smtClean="0"/>
              <a:t>…)</a:t>
            </a: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endParaRPr lang="de-DE" altLang="de-DE" dirty="0" smtClean="0"/>
          </a:p>
        </p:txBody>
      </p:sp>
      <p:sp>
        <p:nvSpPr>
          <p:cNvPr id="45059"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CDC7B20D-584B-4E29-8DE4-2DD2BC7B1C51}"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5060" name="Foliennummernplatzhalter 3"/>
          <p:cNvSpPr>
            <a:spLocks noGrp="1"/>
          </p:cNvSpPr>
          <p:nvPr>
            <p:ph type="sldNum" sz="quarter" idx="11"/>
          </p:nvPr>
        </p:nvSpPr>
        <p:spPr>
          <a:noFill/>
          <a:ln>
            <a:miter lim="800000"/>
            <a:headEnd/>
            <a:tailEnd/>
          </a:ln>
        </p:spPr>
        <p:txBody>
          <a:bodyPr/>
          <a:lstStyle/>
          <a:p>
            <a:fld id="{A14881F3-AF55-4EA9-960D-034317D9972D}" type="slidenum">
              <a:rPr lang="de-DE" altLang="de-DE" smtClean="0">
                <a:ea typeface="ＭＳ Ｐゴシック" pitchFamily="34" charset="-128"/>
              </a:rPr>
              <a:pPr/>
              <a:t>40</a:t>
            </a:fld>
            <a:endParaRPr lang="de-DE" altLang="de-DE" smtClean="0">
              <a:ea typeface="ＭＳ Ｐゴシック" pitchFamily="34" charset="-128"/>
            </a:endParaRPr>
          </a:p>
        </p:txBody>
      </p:sp>
      <p:pic>
        <p:nvPicPr>
          <p:cNvPr id="45061" name="Picture 3"/>
          <p:cNvPicPr>
            <a:picLocks noChangeAspect="1" noChangeArrowheads="1"/>
          </p:cNvPicPr>
          <p:nvPr/>
        </p:nvPicPr>
        <p:blipFill>
          <a:blip r:embed="rId2" cstate="print"/>
          <a:srcRect/>
          <a:stretch>
            <a:fillRect/>
          </a:stretch>
        </p:blipFill>
        <p:spPr bwMode="auto">
          <a:xfrm>
            <a:off x="6156325" y="4365625"/>
            <a:ext cx="2846388" cy="2135188"/>
          </a:xfrm>
          <a:prstGeom prst="rect">
            <a:avLst/>
          </a:prstGeom>
          <a:noFill/>
          <a:ln w="9525">
            <a:noFill/>
            <a:miter lim="800000"/>
            <a:headEnd/>
            <a:tailEnd/>
          </a:ln>
          <a:effectLst/>
        </p:spPr>
      </p:pic>
      <p:pic>
        <p:nvPicPr>
          <p:cNvPr id="45062" name="Picture 5"/>
          <p:cNvPicPr>
            <a:picLocks noChangeAspect="1" noChangeArrowheads="1"/>
          </p:cNvPicPr>
          <p:nvPr/>
        </p:nvPicPr>
        <p:blipFill>
          <a:blip r:embed="rId3" cstate="print"/>
          <a:srcRect/>
          <a:stretch>
            <a:fillRect/>
          </a:stretch>
        </p:blipFill>
        <p:spPr bwMode="auto">
          <a:xfrm>
            <a:off x="6530975" y="620713"/>
            <a:ext cx="2471738" cy="329565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p:cNvSpPr>
            <a:spLocks noGrp="1"/>
          </p:cNvSpPr>
          <p:nvPr>
            <p:ph type="title"/>
          </p:nvPr>
        </p:nvSpPr>
        <p:spPr>
          <a:xfrm>
            <a:off x="323850" y="188913"/>
            <a:ext cx="8640763" cy="5761037"/>
          </a:xfrm>
        </p:spPr>
        <p:txBody>
          <a:bodyPr anchor="t"/>
          <a:lstStyle/>
          <a:p>
            <a:r>
              <a:rPr lang="cs-CZ" altLang="de-DE" b="1" dirty="0" smtClean="0"/>
              <a:t>Myslivecká opatření</a:t>
            </a:r>
            <a:r>
              <a:rPr lang="de-DE" altLang="de-DE" b="1" dirty="0" smtClean="0"/>
              <a:t>:</a:t>
            </a:r>
            <a:r>
              <a:rPr lang="de-DE" altLang="de-DE" b="1" dirty="0" smtClean="0"/>
              <a:t/>
            </a:r>
            <a:br>
              <a:rPr lang="de-DE" altLang="de-DE" b="1" dirty="0" smtClean="0"/>
            </a:br>
            <a:r>
              <a:rPr lang="de-DE" altLang="de-DE" dirty="0" smtClean="0"/>
              <a:t/>
            </a:r>
            <a:br>
              <a:rPr lang="de-DE" altLang="de-DE" dirty="0" smtClean="0"/>
            </a:br>
            <a:r>
              <a:rPr lang="de-DE" altLang="de-DE" dirty="0" smtClean="0"/>
              <a:t>-</a:t>
            </a:r>
            <a:r>
              <a:rPr lang="cs-CZ" altLang="de-DE" dirty="0" smtClean="0"/>
              <a:t>Průběžné vzdělávání</a:t>
            </a:r>
            <a:r>
              <a:rPr lang="de-DE" altLang="de-DE" dirty="0" smtClean="0"/>
              <a:t> </a:t>
            </a:r>
            <a:r>
              <a:rPr lang="de-DE" altLang="de-DE" sz="2000" dirty="0" smtClean="0"/>
              <a:t>(</a:t>
            </a:r>
            <a:r>
              <a:rPr lang="de-DE" altLang="de-DE" sz="2000" dirty="0" err="1" smtClean="0"/>
              <a:t>Tr</a:t>
            </a:r>
            <a:r>
              <a:rPr lang="cs-CZ" altLang="de-DE" sz="2000" dirty="0" err="1" smtClean="0"/>
              <a:t>énink</a:t>
            </a:r>
            <a:r>
              <a:rPr lang="cs-CZ" altLang="de-DE" sz="2000" dirty="0" smtClean="0"/>
              <a:t> ve střeleckém kině</a:t>
            </a:r>
            <a:r>
              <a:rPr lang="de-DE" altLang="de-DE" sz="2000" dirty="0" smtClean="0"/>
              <a:t>, </a:t>
            </a:r>
            <a:r>
              <a:rPr lang="cs-CZ" altLang="de-DE" sz="2000" dirty="0" err="1" smtClean="0"/>
              <a:t>Naháňová</a:t>
            </a:r>
            <a:r>
              <a:rPr lang="cs-CZ" altLang="de-DE" sz="2000" dirty="0" smtClean="0"/>
              <a:t> školení, nastřelování, semináře</a:t>
            </a:r>
            <a:r>
              <a:rPr lang="de-DE" altLang="de-DE" sz="2000" dirty="0" smtClean="0"/>
              <a:t>…)</a:t>
            </a:r>
            <a:r>
              <a:rPr lang="de-DE" altLang="de-DE" sz="2000" dirty="0" smtClean="0"/>
              <a:t/>
            </a:r>
            <a:br>
              <a:rPr lang="de-DE" altLang="de-DE" sz="2000" dirty="0" smtClean="0"/>
            </a:br>
            <a:r>
              <a:rPr lang="de-DE" altLang="de-DE" dirty="0" smtClean="0"/>
              <a:t/>
            </a:r>
            <a:br>
              <a:rPr lang="de-DE" altLang="de-DE" dirty="0" smtClean="0"/>
            </a:br>
            <a:r>
              <a:rPr lang="de-DE" altLang="de-DE" dirty="0" smtClean="0"/>
              <a:t>-</a:t>
            </a:r>
            <a:r>
              <a:rPr lang="cs-CZ" altLang="de-DE" dirty="0" smtClean="0"/>
              <a:t>Podpora loveckých psů </a:t>
            </a:r>
            <a:r>
              <a:rPr lang="de-DE" altLang="de-DE" sz="2000" dirty="0" smtClean="0"/>
              <a:t>(</a:t>
            </a:r>
            <a:r>
              <a:rPr lang="cs-CZ" altLang="de-DE" sz="2000" dirty="0" smtClean="0"/>
              <a:t>zvláště honičů</a:t>
            </a:r>
            <a:r>
              <a:rPr lang="de-DE" altLang="de-DE" sz="2000" dirty="0" smtClean="0"/>
              <a:t>)</a:t>
            </a:r>
            <a:r>
              <a:rPr lang="de-DE" altLang="de-DE" dirty="0" smtClean="0"/>
              <a:t/>
            </a:r>
            <a:br>
              <a:rPr lang="de-DE" altLang="de-DE" dirty="0" smtClean="0"/>
            </a:br>
            <a:r>
              <a:rPr lang="de-DE" altLang="de-DE" dirty="0" smtClean="0"/>
              <a:t>(</a:t>
            </a:r>
            <a:r>
              <a:rPr lang="cs-CZ" altLang="de-DE" sz="2000" dirty="0" smtClean="0"/>
              <a:t>náhrady za držení psů</a:t>
            </a:r>
            <a:r>
              <a:rPr lang="de-DE" altLang="de-DE" sz="2000" dirty="0" smtClean="0"/>
              <a:t>, </a:t>
            </a:r>
            <a:r>
              <a:rPr lang="cs-CZ" altLang="de-DE" sz="2000" dirty="0" smtClean="0"/>
              <a:t>náklady na veterináře</a:t>
            </a:r>
            <a:r>
              <a:rPr lang="de-DE" altLang="de-DE" sz="2000" dirty="0" smtClean="0"/>
              <a:t>, GPS-</a:t>
            </a:r>
            <a:r>
              <a:rPr lang="cs-CZ" altLang="de-DE" sz="2000" dirty="0" smtClean="0"/>
              <a:t>obojky</a:t>
            </a:r>
            <a:r>
              <a:rPr lang="de-DE" altLang="de-DE" sz="2000" dirty="0" smtClean="0"/>
              <a:t>, </a:t>
            </a:r>
            <a:r>
              <a:rPr lang="cs-CZ" altLang="de-DE" sz="2000" dirty="0" smtClean="0"/>
              <a:t>ochranné vesty</a:t>
            </a:r>
            <a:r>
              <a:rPr lang="de-DE" altLang="de-DE" sz="2000" dirty="0" smtClean="0"/>
              <a:t>)</a:t>
            </a:r>
            <a:r>
              <a:rPr lang="de-DE" altLang="de-DE" dirty="0" smtClean="0"/>
              <a:t/>
            </a:r>
            <a:br>
              <a:rPr lang="de-DE" altLang="de-DE" dirty="0" smtClean="0"/>
            </a:br>
            <a:r>
              <a:rPr lang="de-DE" altLang="de-DE" dirty="0" smtClean="0"/>
              <a:t/>
            </a:r>
            <a:br>
              <a:rPr lang="de-DE" altLang="de-DE" dirty="0" smtClean="0"/>
            </a:br>
            <a:r>
              <a:rPr lang="de-DE" altLang="de-DE" dirty="0" smtClean="0"/>
              <a:t>-</a:t>
            </a:r>
            <a:r>
              <a:rPr lang="de-DE" altLang="de-DE" dirty="0" smtClean="0"/>
              <a:t>modern</a:t>
            </a:r>
            <a:r>
              <a:rPr lang="cs-CZ" altLang="de-DE" dirty="0" smtClean="0"/>
              <a:t>í zbraně</a:t>
            </a: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endParaRPr lang="de-DE" altLang="de-DE" dirty="0" smtClean="0"/>
          </a:p>
        </p:txBody>
      </p:sp>
      <p:sp>
        <p:nvSpPr>
          <p:cNvPr id="46083"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8198C4FA-FF3B-4ED3-9FBB-AADFE7A91A10}"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6084" name="Foliennummernplatzhalter 3"/>
          <p:cNvSpPr>
            <a:spLocks noGrp="1"/>
          </p:cNvSpPr>
          <p:nvPr>
            <p:ph type="sldNum" sz="quarter" idx="11"/>
          </p:nvPr>
        </p:nvSpPr>
        <p:spPr>
          <a:noFill/>
          <a:ln>
            <a:miter lim="800000"/>
            <a:headEnd/>
            <a:tailEnd/>
          </a:ln>
        </p:spPr>
        <p:txBody>
          <a:bodyPr/>
          <a:lstStyle/>
          <a:p>
            <a:fld id="{0E026D84-3CC2-41D5-BFD3-5CBEBAFC8C24}" type="slidenum">
              <a:rPr lang="de-DE" altLang="de-DE" smtClean="0">
                <a:ea typeface="ＭＳ Ｐゴシック" pitchFamily="34" charset="-128"/>
              </a:rPr>
              <a:pPr/>
              <a:t>41</a:t>
            </a:fld>
            <a:endParaRPr lang="de-DE" altLang="de-DE" smtClean="0">
              <a:ea typeface="ＭＳ Ｐゴシック" pitchFamily="34" charset="-128"/>
            </a:endParaRPr>
          </a:p>
        </p:txBody>
      </p:sp>
      <p:pic>
        <p:nvPicPr>
          <p:cNvPr id="46085" name="Picture 3"/>
          <p:cNvPicPr>
            <a:picLocks noChangeAspect="1" noChangeArrowheads="1"/>
          </p:cNvPicPr>
          <p:nvPr/>
        </p:nvPicPr>
        <p:blipFill>
          <a:blip r:embed="rId2" cstate="print"/>
          <a:srcRect/>
          <a:stretch>
            <a:fillRect/>
          </a:stretch>
        </p:blipFill>
        <p:spPr bwMode="auto">
          <a:xfrm>
            <a:off x="5013325" y="3357563"/>
            <a:ext cx="3557588" cy="2981325"/>
          </a:xfrm>
          <a:prstGeom prst="rect">
            <a:avLst/>
          </a:prstGeom>
          <a:noFill/>
          <a:ln w="9525">
            <a:noFill/>
            <a:miter lim="800000"/>
            <a:headEnd/>
            <a:tailEnd/>
          </a:ln>
          <a:effectLst/>
        </p:spPr>
      </p:pic>
      <p:pic>
        <p:nvPicPr>
          <p:cNvPr id="46086" name="Picture 7"/>
          <p:cNvPicPr>
            <a:picLocks noChangeAspect="1" noChangeArrowheads="1"/>
          </p:cNvPicPr>
          <p:nvPr/>
        </p:nvPicPr>
        <p:blipFill>
          <a:blip r:embed="rId3" cstate="print"/>
          <a:srcRect/>
          <a:stretch>
            <a:fillRect/>
          </a:stretch>
        </p:blipFill>
        <p:spPr bwMode="auto">
          <a:xfrm>
            <a:off x="1258888" y="4035425"/>
            <a:ext cx="1708150" cy="2276475"/>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p:cNvSpPr>
            <a:spLocks noGrp="1"/>
          </p:cNvSpPr>
          <p:nvPr>
            <p:ph type="title"/>
          </p:nvPr>
        </p:nvSpPr>
        <p:spPr>
          <a:xfrm>
            <a:off x="438150" y="438150"/>
            <a:ext cx="8310563" cy="5511800"/>
          </a:xfrm>
        </p:spPr>
        <p:txBody>
          <a:bodyPr anchor="t"/>
          <a:lstStyle/>
          <a:p>
            <a:r>
              <a:rPr lang="cs-CZ" altLang="de-DE" b="1" dirty="0" smtClean="0"/>
              <a:t>Vytvoření optimálních rámcových podmínek</a:t>
            </a:r>
            <a:r>
              <a:rPr lang="de-DE" altLang="de-DE" b="1" dirty="0" smtClean="0"/>
              <a:t>:</a:t>
            </a:r>
            <a:r>
              <a:rPr lang="de-DE" altLang="de-DE" b="1" dirty="0" smtClean="0"/>
              <a:t/>
            </a:r>
            <a:br>
              <a:rPr lang="de-DE" altLang="de-DE" b="1" dirty="0" smtClean="0"/>
            </a:br>
            <a:r>
              <a:rPr lang="de-DE" altLang="de-DE" dirty="0" smtClean="0"/>
              <a:t/>
            </a:r>
            <a:br>
              <a:rPr lang="de-DE" altLang="de-DE" dirty="0" smtClean="0"/>
            </a:br>
            <a:r>
              <a:rPr lang="de-DE" altLang="de-DE" dirty="0" smtClean="0"/>
              <a:t>-</a:t>
            </a:r>
            <a:r>
              <a:rPr lang="cs-CZ" altLang="de-DE" dirty="0" smtClean="0"/>
              <a:t> dobrá spolupráce s mysliveckými sousedy</a:t>
            </a:r>
            <a:r>
              <a:rPr lang="de-DE" altLang="de-DE" dirty="0" smtClean="0"/>
              <a:t/>
            </a:r>
            <a:br>
              <a:rPr lang="de-DE" altLang="de-DE" dirty="0" smtClean="0"/>
            </a:br>
            <a:r>
              <a:rPr lang="de-DE" altLang="de-DE" dirty="0" smtClean="0"/>
              <a:t/>
            </a:r>
            <a:br>
              <a:rPr lang="de-DE" altLang="de-DE" dirty="0" smtClean="0"/>
            </a:br>
            <a:r>
              <a:rPr lang="cs-CZ" altLang="de-DE" b="1" dirty="0" smtClean="0">
                <a:solidFill>
                  <a:srgbClr val="FF0000"/>
                </a:solidFill>
              </a:rPr>
              <a:t>Spojení zájmů díky spolupráci lesnických a jiných svazů</a:t>
            </a: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r>
              <a:rPr lang="de-DE" altLang="de-DE" dirty="0" smtClean="0"/>
              <a:t>	</a:t>
            </a:r>
            <a:r>
              <a:rPr lang="cs-CZ" altLang="de-DE" b="1" dirty="0" smtClean="0">
                <a:solidFill>
                  <a:srgbClr val="FF0000"/>
                </a:solidFill>
              </a:rPr>
              <a:t>Úloha</a:t>
            </a:r>
            <a:r>
              <a:rPr lang="de-DE" altLang="de-DE" b="1" dirty="0" smtClean="0">
                <a:solidFill>
                  <a:srgbClr val="FF0000"/>
                </a:solidFill>
              </a:rPr>
              <a:t> </a:t>
            </a:r>
            <a:r>
              <a:rPr lang="de-DE" altLang="de-DE" b="1" dirty="0" smtClean="0">
                <a:solidFill>
                  <a:srgbClr val="FF0000"/>
                </a:solidFill>
              </a:rPr>
              <a:t>PRO SILVA </a:t>
            </a:r>
            <a:r>
              <a:rPr lang="cs-CZ" altLang="de-DE" b="1" dirty="0" smtClean="0">
                <a:solidFill>
                  <a:srgbClr val="FF0000"/>
                </a:solidFill>
              </a:rPr>
              <a:t>a svazů vlastníků lesů</a:t>
            </a:r>
            <a:r>
              <a:rPr lang="de-DE" altLang="de-DE" dirty="0" smtClean="0"/>
              <a:t/>
            </a:r>
            <a:br>
              <a:rPr lang="de-DE" altLang="de-DE" dirty="0" smtClean="0"/>
            </a:br>
            <a:r>
              <a:rPr lang="de-DE" altLang="de-DE" dirty="0" smtClean="0"/>
              <a:t/>
            </a:r>
            <a:br>
              <a:rPr lang="de-DE" altLang="de-DE" dirty="0" smtClean="0"/>
            </a:br>
            <a:r>
              <a:rPr lang="de-DE" altLang="de-DE" dirty="0" smtClean="0"/>
              <a:t>-</a:t>
            </a:r>
            <a:r>
              <a:rPr lang="cs-CZ" altLang="de-DE" dirty="0" smtClean="0"/>
              <a:t>práce s veřejností</a:t>
            </a:r>
            <a:r>
              <a:rPr lang="de-DE" altLang="de-DE" dirty="0" smtClean="0"/>
              <a:t/>
            </a:r>
            <a:br>
              <a:rPr lang="de-DE" altLang="de-DE" dirty="0" smtClean="0"/>
            </a:br>
            <a:r>
              <a:rPr lang="de-DE" altLang="de-DE" dirty="0" smtClean="0"/>
              <a:t/>
            </a:r>
            <a:br>
              <a:rPr lang="de-DE" altLang="de-DE" dirty="0" smtClean="0"/>
            </a:br>
            <a:r>
              <a:rPr lang="de-DE" altLang="de-DE" dirty="0" smtClean="0"/>
              <a:t>-</a:t>
            </a:r>
            <a:r>
              <a:rPr lang="cs-CZ" altLang="de-DE" dirty="0" smtClean="0"/>
              <a:t>dobré politické propojení</a:t>
            </a:r>
            <a:r>
              <a:rPr lang="de-DE" altLang="de-DE" dirty="0" smtClean="0"/>
              <a:t>….</a:t>
            </a:r>
            <a:r>
              <a:rPr lang="cs-CZ" altLang="de-DE" dirty="0" smtClean="0"/>
              <a:t>k</a:t>
            </a:r>
            <a:r>
              <a:rPr lang="de-DE" altLang="de-DE" dirty="0" err="1" smtClean="0"/>
              <a:t>ontakt</a:t>
            </a:r>
            <a:r>
              <a:rPr lang="cs-CZ" altLang="de-DE" dirty="0" smtClean="0"/>
              <a:t>y s politiky</a:t>
            </a: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r>
              <a:rPr lang="de-DE" altLang="de-DE" dirty="0" smtClean="0"/>
              <a:t/>
            </a:r>
            <a:br>
              <a:rPr lang="de-DE" altLang="de-DE" dirty="0" smtClean="0"/>
            </a:br>
            <a:endParaRPr lang="de-DE" altLang="de-DE" dirty="0" smtClean="0"/>
          </a:p>
        </p:txBody>
      </p:sp>
      <p:sp>
        <p:nvSpPr>
          <p:cNvPr id="47107" name="Datumsplatzhalter 2"/>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10D6EC12-500D-4A4D-9D4E-267BADFC649F}"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Stephan Schusser</a:t>
            </a:r>
          </a:p>
        </p:txBody>
      </p:sp>
      <p:sp>
        <p:nvSpPr>
          <p:cNvPr id="47108" name="Foliennummernplatzhalter 3"/>
          <p:cNvSpPr>
            <a:spLocks noGrp="1"/>
          </p:cNvSpPr>
          <p:nvPr>
            <p:ph type="sldNum" sz="quarter" idx="11"/>
          </p:nvPr>
        </p:nvSpPr>
        <p:spPr>
          <a:noFill/>
          <a:ln>
            <a:miter lim="800000"/>
            <a:headEnd/>
            <a:tailEnd/>
          </a:ln>
        </p:spPr>
        <p:txBody>
          <a:bodyPr/>
          <a:lstStyle/>
          <a:p>
            <a:fld id="{F3E984E9-BF55-49BD-A7CA-1EA982493DF8}" type="slidenum">
              <a:rPr lang="de-DE" altLang="de-DE" smtClean="0">
                <a:ea typeface="ＭＳ Ｐゴシック" pitchFamily="34" charset="-128"/>
              </a:rPr>
              <a:pPr/>
              <a:t>42</a:t>
            </a:fld>
            <a:endParaRPr lang="de-DE" altLang="de-DE" smtClean="0">
              <a:ea typeface="ＭＳ Ｐゴシック" pitchFamily="34" charset="-128"/>
            </a:endParaRPr>
          </a:p>
        </p:txBody>
      </p:sp>
      <p:sp>
        <p:nvSpPr>
          <p:cNvPr id="47109" name="Nach unten gekrümmter Pfeil 1"/>
          <p:cNvSpPr>
            <a:spLocks noChangeArrowheads="1"/>
          </p:cNvSpPr>
          <p:nvPr/>
        </p:nvSpPr>
        <p:spPr bwMode="auto">
          <a:xfrm>
            <a:off x="503238" y="2997200"/>
            <a:ext cx="936625" cy="515938"/>
          </a:xfrm>
          <a:prstGeom prst="curvedDownArrow">
            <a:avLst>
              <a:gd name="adj1" fmla="val 24987"/>
              <a:gd name="adj2" fmla="val 49982"/>
              <a:gd name="adj3" fmla="val 25000"/>
            </a:avLst>
          </a:prstGeom>
          <a:solidFill>
            <a:schemeClr val="accent1"/>
          </a:solidFill>
          <a:ln w="9525" algn="ctr">
            <a:solidFill>
              <a:schemeClr val="tx1"/>
            </a:solidFill>
            <a:round/>
            <a:headEnd/>
            <a:tailEnd/>
          </a:ln>
          <a:effectLst/>
        </p:spPr>
        <p:txBody>
          <a:bodyPr/>
          <a:lstStyle/>
          <a:p>
            <a:endParaRPr lang="de-DE" altLang="de-DE"/>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1"/>
          <p:cNvSpPr>
            <a:spLocks noGrp="1"/>
          </p:cNvSpPr>
          <p:nvPr>
            <p:ph type="title"/>
          </p:nvPr>
        </p:nvSpPr>
        <p:spPr>
          <a:xfrm>
            <a:off x="395288" y="315913"/>
            <a:ext cx="8229600" cy="1143000"/>
          </a:xfrm>
        </p:spPr>
        <p:txBody>
          <a:bodyPr/>
          <a:lstStyle/>
          <a:p>
            <a:r>
              <a:rPr lang="cs-CZ" altLang="de-DE" sz="3600" dirty="0" smtClean="0"/>
              <a:t>Shrnutí</a:t>
            </a:r>
            <a:endParaRPr lang="de-DE" altLang="de-DE" sz="3600" dirty="0" smtClean="0"/>
          </a:p>
        </p:txBody>
      </p:sp>
      <p:sp>
        <p:nvSpPr>
          <p:cNvPr id="3" name="Inhaltsplatzhalter 2"/>
          <p:cNvSpPr>
            <a:spLocks noGrp="1"/>
          </p:cNvSpPr>
          <p:nvPr>
            <p:ph idx="1"/>
          </p:nvPr>
        </p:nvSpPr>
        <p:spPr>
          <a:xfrm>
            <a:off x="323850" y="1557338"/>
            <a:ext cx="8280400" cy="4716462"/>
          </a:xfrm>
        </p:spPr>
        <p:style>
          <a:lnRef idx="1">
            <a:schemeClr val="accent3"/>
          </a:lnRef>
          <a:fillRef idx="2">
            <a:schemeClr val="accent3"/>
          </a:fillRef>
          <a:effectRef idx="1">
            <a:schemeClr val="accent3"/>
          </a:effectRef>
          <a:fontRef idx="minor">
            <a:schemeClr val="dk1"/>
          </a:fontRef>
        </p:style>
        <p:txBody>
          <a:bodyPr/>
          <a:lstStyle/>
          <a:p>
            <a:pPr>
              <a:defRPr/>
            </a:pPr>
            <a:r>
              <a:rPr lang="cs-CZ" sz="2400" dirty="0" smtClean="0"/>
              <a:t>Okus a loupání jsou ještě na mnoha plochách nezodpovědně vysoké a vedou k významným ztrátám výnosů</a:t>
            </a:r>
            <a:endParaRPr lang="de-DE" sz="2400" dirty="0" smtClean="0"/>
          </a:p>
          <a:p>
            <a:pPr>
              <a:defRPr/>
            </a:pPr>
            <a:r>
              <a:rPr lang="cs-CZ" sz="2400" dirty="0" smtClean="0"/>
              <a:t>Neúnosně vysoké stavy zvěře omezují přestavbu lesa</a:t>
            </a:r>
            <a:r>
              <a:rPr lang="de-DE" sz="2400" dirty="0" smtClean="0"/>
              <a:t>, </a:t>
            </a:r>
            <a:r>
              <a:rPr lang="cs-CZ" sz="2400" dirty="0" smtClean="0"/>
              <a:t>omezují vlastnická práva a ovlivňují funkce lesa</a:t>
            </a:r>
            <a:endParaRPr lang="de-DE" sz="2400" dirty="0"/>
          </a:p>
          <a:p>
            <a:pPr>
              <a:defRPr/>
            </a:pPr>
            <a:r>
              <a:rPr lang="de-DE" sz="2400" dirty="0" err="1" smtClean="0"/>
              <a:t>Redu</a:t>
            </a:r>
            <a:r>
              <a:rPr lang="cs-CZ" sz="2400" dirty="0" err="1" smtClean="0"/>
              <a:t>kce</a:t>
            </a:r>
            <a:r>
              <a:rPr lang="cs-CZ" sz="2400" dirty="0" smtClean="0"/>
              <a:t> stavů zvěře a přestavba lesa jsou opatření pro budoucnost a nemají alternativu</a:t>
            </a:r>
            <a:r>
              <a:rPr lang="de-DE" sz="2400" dirty="0" smtClean="0"/>
              <a:t>. </a:t>
            </a:r>
            <a:r>
              <a:rPr lang="cs-CZ" sz="2400" dirty="0" smtClean="0"/>
              <a:t>Lepší životní prostředí díky přestavbě lesa slouží všem živočišným i rostlinným druhům</a:t>
            </a:r>
            <a:r>
              <a:rPr lang="de-DE" sz="2400" dirty="0" smtClean="0"/>
              <a:t>.</a:t>
            </a:r>
            <a:endParaRPr lang="de-DE" sz="2400" dirty="0" smtClean="0"/>
          </a:p>
        </p:txBody>
      </p:sp>
      <p:pic>
        <p:nvPicPr>
          <p:cNvPr id="48132" name="Picture 6" descr="ANW 3"/>
          <p:cNvPicPr>
            <a:picLocks noChangeAspect="1" noChangeArrowheads="1"/>
          </p:cNvPicPr>
          <p:nvPr/>
        </p:nvPicPr>
        <p:blipFill>
          <a:blip r:embed="rId2" cstate="print"/>
          <a:srcRect/>
          <a:stretch>
            <a:fillRect/>
          </a:stretch>
        </p:blipFill>
        <p:spPr bwMode="auto">
          <a:xfrm>
            <a:off x="179388" y="68263"/>
            <a:ext cx="863600" cy="819150"/>
          </a:xfrm>
          <a:prstGeom prst="rect">
            <a:avLst/>
          </a:prstGeom>
          <a:noFill/>
          <a:ln w="9525">
            <a:noFill/>
            <a:miter lim="800000"/>
            <a:headEnd/>
            <a:tailEnd/>
          </a:ln>
        </p:spPr>
      </p:pic>
      <p:pic>
        <p:nvPicPr>
          <p:cNvPr id="48133" name="Picture 26" descr="SMUL_004_O_RGB"/>
          <p:cNvPicPr>
            <a:picLocks noChangeAspect="1" noChangeArrowheads="1"/>
          </p:cNvPicPr>
          <p:nvPr/>
        </p:nvPicPr>
        <p:blipFill>
          <a:blip r:embed="rId3" cstate="print"/>
          <a:srcRect/>
          <a:stretch>
            <a:fillRect/>
          </a:stretch>
        </p:blipFill>
        <p:spPr bwMode="auto">
          <a:xfrm>
            <a:off x="4859338" y="422275"/>
            <a:ext cx="4133850" cy="68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Datumsplatzhalter 1"/>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15DFD538-B2D9-480E-8CCB-A4C92235CCE4}"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Name Vortragender</a:t>
            </a:r>
          </a:p>
        </p:txBody>
      </p:sp>
      <p:sp>
        <p:nvSpPr>
          <p:cNvPr id="49155" name="Foliennummernplatzhalter 2"/>
          <p:cNvSpPr>
            <a:spLocks noGrp="1"/>
          </p:cNvSpPr>
          <p:nvPr>
            <p:ph type="sldNum" sz="quarter" idx="11"/>
          </p:nvPr>
        </p:nvSpPr>
        <p:spPr>
          <a:noFill/>
          <a:ln>
            <a:miter lim="800000"/>
            <a:headEnd/>
            <a:tailEnd/>
          </a:ln>
        </p:spPr>
        <p:txBody>
          <a:bodyPr/>
          <a:lstStyle/>
          <a:p>
            <a:fld id="{01B2C46B-E4D5-4F6C-9F3D-00E2595D0E98}" type="slidenum">
              <a:rPr lang="de-DE" altLang="de-DE" smtClean="0">
                <a:ea typeface="ＭＳ Ｐゴシック" pitchFamily="34" charset="-128"/>
              </a:rPr>
              <a:pPr/>
              <a:t>44</a:t>
            </a:fld>
            <a:endParaRPr lang="de-DE" altLang="de-DE" smtClean="0">
              <a:ea typeface="ＭＳ Ｐゴシック" pitchFamily="34" charset="-128"/>
            </a:endParaRPr>
          </a:p>
        </p:txBody>
      </p:sp>
      <p:pic>
        <p:nvPicPr>
          <p:cNvPr id="49156" name="Picture 2"/>
          <p:cNvPicPr>
            <a:picLocks noChangeAspect="1" noChangeArrowheads="1"/>
          </p:cNvPicPr>
          <p:nvPr/>
        </p:nvPicPr>
        <p:blipFill>
          <a:blip r:embed="rId2" cstate="print"/>
          <a:srcRect/>
          <a:stretch>
            <a:fillRect/>
          </a:stretch>
        </p:blipFill>
        <p:spPr bwMode="auto">
          <a:xfrm>
            <a:off x="-23813" y="1268413"/>
            <a:ext cx="9199563" cy="5589587"/>
          </a:xfrm>
          <a:prstGeom prst="rect">
            <a:avLst/>
          </a:prstGeom>
          <a:noFill/>
          <a:ln w="9525">
            <a:noFill/>
            <a:miter lim="800000"/>
            <a:headEnd/>
            <a:tailEnd/>
          </a:ln>
          <a:effectLst/>
        </p:spPr>
      </p:pic>
      <p:sp>
        <p:nvSpPr>
          <p:cNvPr id="49157" name="Textfeld 3"/>
          <p:cNvSpPr txBox="1">
            <a:spLocks noChangeArrowheads="1"/>
          </p:cNvSpPr>
          <p:nvPr/>
        </p:nvSpPr>
        <p:spPr bwMode="auto">
          <a:xfrm>
            <a:off x="0" y="188913"/>
            <a:ext cx="9144000" cy="954107"/>
          </a:xfrm>
          <a:prstGeom prst="rect">
            <a:avLst/>
          </a:prstGeom>
          <a:solidFill>
            <a:srgbClr val="92D050"/>
          </a:solidFill>
          <a:ln w="9525">
            <a:noFill/>
            <a:miter lim="800000"/>
            <a:headEnd/>
            <a:tailEnd/>
          </a:ln>
        </p:spPr>
        <p:txBody>
          <a:bodyPr>
            <a:spAutoFit/>
          </a:bodyPr>
          <a:lstStyle/>
          <a:p>
            <a:r>
              <a:rPr lang="de-DE" altLang="de-DE" sz="2800" b="1" dirty="0" smtClean="0"/>
              <a:t>Re</a:t>
            </a:r>
            <a:r>
              <a:rPr lang="cs-CZ" altLang="de-DE" sz="2800" b="1" dirty="0" err="1" smtClean="0"/>
              <a:t>cepty</a:t>
            </a:r>
            <a:r>
              <a:rPr lang="cs-CZ" altLang="de-DE" sz="2800" b="1" dirty="0" smtClean="0"/>
              <a:t> neexistují</a:t>
            </a:r>
            <a:r>
              <a:rPr lang="de-DE" altLang="de-DE" sz="2800" b="1" dirty="0" smtClean="0"/>
              <a:t>, a</a:t>
            </a:r>
            <a:r>
              <a:rPr lang="cs-CZ" altLang="de-DE" sz="2800" b="1" dirty="0" err="1" smtClean="0"/>
              <a:t>le</a:t>
            </a:r>
            <a:r>
              <a:rPr lang="cs-CZ" altLang="de-DE" sz="2800" b="1" dirty="0" smtClean="0"/>
              <a:t> důslednost a ovládnutí řemesla jsou prvním krokem</a:t>
            </a:r>
            <a:endParaRPr lang="de-DE" altLang="de-DE" sz="28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1"/>
          <p:cNvPicPr>
            <a:picLocks noChangeAspect="1" noChangeArrowheads="1"/>
          </p:cNvPicPr>
          <p:nvPr/>
        </p:nvPicPr>
        <p:blipFill>
          <a:blip r:embed="rId2" cstate="print"/>
          <a:srcRect/>
          <a:stretch>
            <a:fillRect/>
          </a:stretch>
        </p:blipFill>
        <p:spPr bwMode="auto">
          <a:xfrm>
            <a:off x="2700338" y="1700213"/>
            <a:ext cx="4464050" cy="2857500"/>
          </a:xfrm>
          <a:prstGeom prst="rect">
            <a:avLst/>
          </a:prstGeom>
          <a:noFill/>
          <a:ln w="9525">
            <a:noFill/>
            <a:miter lim="800000"/>
            <a:headEnd/>
            <a:tailEnd/>
          </a:ln>
        </p:spPr>
      </p:pic>
      <p:sp>
        <p:nvSpPr>
          <p:cNvPr id="50179" name="Rectangle 2"/>
          <p:cNvSpPr>
            <a:spLocks noGrp="1" noChangeArrowheads="1"/>
          </p:cNvSpPr>
          <p:nvPr>
            <p:ph type="title"/>
          </p:nvPr>
        </p:nvSpPr>
        <p:spPr/>
        <p:txBody>
          <a:bodyPr/>
          <a:lstStyle/>
          <a:p>
            <a:pPr eaLnBrk="1" hangingPunct="1"/>
            <a:r>
              <a:rPr lang="de-DE" altLang="de-DE" smtClean="0"/>
              <a:t>V</a:t>
            </a:r>
          </a:p>
        </p:txBody>
      </p:sp>
      <p:pic>
        <p:nvPicPr>
          <p:cNvPr id="50180" name="Picture 12"/>
          <p:cNvPicPr>
            <a:picLocks noChangeAspect="1" noChangeArrowheads="1"/>
          </p:cNvPicPr>
          <p:nvPr/>
        </p:nvPicPr>
        <p:blipFill>
          <a:blip r:embed="rId3" cstate="print"/>
          <a:srcRect/>
          <a:stretch>
            <a:fillRect/>
          </a:stretch>
        </p:blipFill>
        <p:spPr bwMode="auto">
          <a:xfrm>
            <a:off x="0" y="2060575"/>
            <a:ext cx="2679700" cy="2089150"/>
          </a:xfrm>
          <a:prstGeom prst="rect">
            <a:avLst/>
          </a:prstGeom>
          <a:noFill/>
          <a:ln w="9525">
            <a:solidFill>
              <a:schemeClr val="tx1"/>
            </a:solidFill>
            <a:miter lim="800000"/>
            <a:headEnd/>
            <a:tailEnd/>
          </a:ln>
        </p:spPr>
      </p:pic>
      <p:sp>
        <p:nvSpPr>
          <p:cNvPr id="50181" name="Text Box 20"/>
          <p:cNvSpPr txBox="1">
            <a:spLocks noChangeArrowheads="1"/>
          </p:cNvSpPr>
          <p:nvPr/>
        </p:nvSpPr>
        <p:spPr bwMode="auto">
          <a:xfrm>
            <a:off x="2698750" y="2516188"/>
            <a:ext cx="4105275" cy="1200150"/>
          </a:xfrm>
          <a:prstGeom prst="rect">
            <a:avLst/>
          </a:prstGeom>
          <a:noFill/>
          <a:ln w="9525">
            <a:noFill/>
            <a:miter lim="800000"/>
            <a:headEnd/>
            <a:tailEnd/>
          </a:ln>
        </p:spPr>
        <p:txBody>
          <a:bodyPr>
            <a:spAutoFit/>
          </a:bodyPr>
          <a:lstStyle/>
          <a:p>
            <a:pPr>
              <a:spcBef>
                <a:spcPts val="2500"/>
              </a:spcBef>
              <a:buClr>
                <a:schemeClr val="accent1"/>
              </a:buClr>
              <a:buFont typeface="Arial" charset="0"/>
              <a:buNone/>
            </a:pPr>
            <a:r>
              <a:rPr lang="en-GB" altLang="de-DE" sz="3600" b="1"/>
              <a:t>Děkuji za pozornost</a:t>
            </a:r>
          </a:p>
        </p:txBody>
      </p:sp>
      <p:sp>
        <p:nvSpPr>
          <p:cNvPr id="50182" name="Text Box 23"/>
          <p:cNvSpPr txBox="1">
            <a:spLocks noChangeArrowheads="1"/>
          </p:cNvSpPr>
          <p:nvPr/>
        </p:nvSpPr>
        <p:spPr bwMode="auto">
          <a:xfrm>
            <a:off x="3059113" y="2492375"/>
            <a:ext cx="3673475" cy="366713"/>
          </a:xfrm>
          <a:prstGeom prst="rect">
            <a:avLst/>
          </a:prstGeom>
          <a:noFill/>
          <a:ln w="9525">
            <a:noFill/>
            <a:miter lim="800000"/>
            <a:headEnd/>
            <a:tailEnd/>
          </a:ln>
        </p:spPr>
        <p:txBody>
          <a:bodyPr>
            <a:spAutoFit/>
          </a:bodyPr>
          <a:lstStyle/>
          <a:p>
            <a:pPr eaLnBrk="1" hangingPunct="1">
              <a:spcBef>
                <a:spcPct val="50000"/>
              </a:spcBef>
            </a:pPr>
            <a:endParaRPr lang="de-DE" altLang="de-DE" sz="1800"/>
          </a:p>
        </p:txBody>
      </p:sp>
      <p:pic>
        <p:nvPicPr>
          <p:cNvPr id="50183" name="Picture 25"/>
          <p:cNvPicPr>
            <a:picLocks noChangeAspect="1" noChangeArrowheads="1"/>
          </p:cNvPicPr>
          <p:nvPr/>
        </p:nvPicPr>
        <p:blipFill>
          <a:blip r:embed="rId4" cstate="print"/>
          <a:srcRect/>
          <a:stretch>
            <a:fillRect/>
          </a:stretch>
        </p:blipFill>
        <p:spPr bwMode="auto">
          <a:xfrm>
            <a:off x="6804025" y="1700213"/>
            <a:ext cx="2339975" cy="2455862"/>
          </a:xfrm>
          <a:prstGeom prst="rect">
            <a:avLst/>
          </a:prstGeom>
          <a:noFill/>
          <a:ln w="9525">
            <a:noFill/>
            <a:miter lim="800000"/>
            <a:headEnd/>
            <a:tailEnd/>
          </a:ln>
        </p:spPr>
      </p:pic>
      <p:pic>
        <p:nvPicPr>
          <p:cNvPr id="50184" name="Picture 26"/>
          <p:cNvPicPr>
            <a:picLocks noChangeAspect="1" noChangeArrowheads="1"/>
          </p:cNvPicPr>
          <p:nvPr/>
        </p:nvPicPr>
        <p:blipFill>
          <a:blip r:embed="rId5" cstate="print"/>
          <a:srcRect/>
          <a:stretch>
            <a:fillRect/>
          </a:stretch>
        </p:blipFill>
        <p:spPr bwMode="auto">
          <a:xfrm>
            <a:off x="0" y="2060575"/>
            <a:ext cx="2700338" cy="2087563"/>
          </a:xfrm>
          <a:prstGeom prst="rect">
            <a:avLst/>
          </a:prstGeom>
          <a:noFill/>
          <a:ln w="9525">
            <a:solidFill>
              <a:schemeClr val="tx1"/>
            </a:solidFill>
            <a:miter lim="800000"/>
            <a:headEnd/>
            <a:tailEnd/>
          </a:ln>
        </p:spPr>
      </p:pic>
      <p:pic>
        <p:nvPicPr>
          <p:cNvPr id="50185" name="Picture 15"/>
          <p:cNvPicPr>
            <a:picLocks noChangeAspect="1" noChangeArrowheads="1"/>
          </p:cNvPicPr>
          <p:nvPr/>
        </p:nvPicPr>
        <p:blipFill>
          <a:blip r:embed="rId6" cstate="print"/>
          <a:srcRect/>
          <a:stretch>
            <a:fillRect/>
          </a:stretch>
        </p:blipFill>
        <p:spPr bwMode="auto">
          <a:xfrm>
            <a:off x="0" y="-9525"/>
            <a:ext cx="2794000" cy="2060575"/>
          </a:xfrm>
          <a:prstGeom prst="rect">
            <a:avLst/>
          </a:prstGeom>
          <a:noFill/>
          <a:ln w="9525">
            <a:noFill/>
            <a:miter lim="800000"/>
            <a:headEnd/>
            <a:tailEnd/>
          </a:ln>
          <a:effectLst/>
        </p:spPr>
      </p:pic>
      <p:pic>
        <p:nvPicPr>
          <p:cNvPr id="50186" name="Picture 19"/>
          <p:cNvPicPr>
            <a:picLocks noChangeAspect="1" noChangeArrowheads="1"/>
          </p:cNvPicPr>
          <p:nvPr/>
        </p:nvPicPr>
        <p:blipFill>
          <a:blip r:embed="rId7" cstate="print"/>
          <a:srcRect/>
          <a:stretch>
            <a:fillRect/>
          </a:stretch>
        </p:blipFill>
        <p:spPr bwMode="auto">
          <a:xfrm>
            <a:off x="2505075" y="-9525"/>
            <a:ext cx="4932363" cy="2049463"/>
          </a:xfrm>
          <a:prstGeom prst="rect">
            <a:avLst/>
          </a:prstGeom>
          <a:noFill/>
          <a:ln w="9525">
            <a:noFill/>
            <a:miter lim="800000"/>
            <a:headEnd/>
            <a:tailEnd/>
          </a:ln>
          <a:effectLst/>
        </p:spPr>
      </p:pic>
      <p:pic>
        <p:nvPicPr>
          <p:cNvPr id="50187" name="Picture 15"/>
          <p:cNvPicPr>
            <a:picLocks noGrp="1" noChangeAspect="1" noChangeArrowheads="1"/>
          </p:cNvPicPr>
          <p:nvPr>
            <p:ph idx="1"/>
          </p:nvPr>
        </p:nvPicPr>
        <p:blipFill>
          <a:blip r:embed="rId8" cstate="print"/>
          <a:srcRect/>
          <a:stretch>
            <a:fillRect/>
          </a:stretch>
        </p:blipFill>
        <p:spPr>
          <a:xfrm>
            <a:off x="5435600" y="4148138"/>
            <a:ext cx="3708400" cy="2709862"/>
          </a:xfrm>
          <a:noFill/>
        </p:spPr>
      </p:pic>
      <p:pic>
        <p:nvPicPr>
          <p:cNvPr id="50188" name="Picture 16"/>
          <p:cNvPicPr>
            <a:picLocks noChangeAspect="1" noChangeArrowheads="1"/>
          </p:cNvPicPr>
          <p:nvPr/>
        </p:nvPicPr>
        <p:blipFill>
          <a:blip r:embed="rId9" cstate="print"/>
          <a:srcRect/>
          <a:stretch>
            <a:fillRect/>
          </a:stretch>
        </p:blipFill>
        <p:spPr bwMode="auto">
          <a:xfrm>
            <a:off x="0" y="4156075"/>
            <a:ext cx="3602038" cy="2701925"/>
          </a:xfrm>
          <a:prstGeom prst="rect">
            <a:avLst/>
          </a:prstGeom>
          <a:noFill/>
          <a:ln w="9525">
            <a:noFill/>
            <a:miter lim="800000"/>
            <a:headEnd/>
            <a:tailEnd/>
          </a:ln>
          <a:effectLst/>
        </p:spPr>
      </p:pic>
      <p:pic>
        <p:nvPicPr>
          <p:cNvPr id="50189" name="Picture 17"/>
          <p:cNvPicPr>
            <a:picLocks noChangeAspect="1" noChangeArrowheads="1"/>
          </p:cNvPicPr>
          <p:nvPr/>
        </p:nvPicPr>
        <p:blipFill>
          <a:blip r:embed="rId10" cstate="print"/>
          <a:srcRect/>
          <a:stretch>
            <a:fillRect/>
          </a:stretch>
        </p:blipFill>
        <p:spPr bwMode="auto">
          <a:xfrm>
            <a:off x="3276600" y="4148138"/>
            <a:ext cx="2281238" cy="2709862"/>
          </a:xfrm>
          <a:prstGeom prst="rect">
            <a:avLst/>
          </a:prstGeom>
          <a:noFill/>
          <a:ln w="9525">
            <a:noFill/>
            <a:miter lim="800000"/>
            <a:headEnd/>
            <a:tailEnd/>
          </a:ln>
          <a:effectLst/>
        </p:spPr>
      </p:pic>
      <p:pic>
        <p:nvPicPr>
          <p:cNvPr id="50190" name="Picture 18"/>
          <p:cNvPicPr>
            <a:picLocks noChangeAspect="1" noChangeArrowheads="1"/>
          </p:cNvPicPr>
          <p:nvPr/>
        </p:nvPicPr>
        <p:blipFill>
          <a:blip r:embed="rId11" cstate="print"/>
          <a:srcRect/>
          <a:stretch>
            <a:fillRect/>
          </a:stretch>
        </p:blipFill>
        <p:spPr bwMode="auto">
          <a:xfrm>
            <a:off x="7437438" y="0"/>
            <a:ext cx="1706562" cy="2039938"/>
          </a:xfrm>
          <a:prstGeom prst="rect">
            <a:avLst/>
          </a:prstGeom>
          <a:noFill/>
          <a:ln w="9525">
            <a:noFill/>
            <a:miter lim="800000"/>
            <a:headEnd/>
            <a:tailEnd/>
          </a:ln>
          <a:effectLst/>
        </p:spPr>
      </p:pic>
    </p:spTree>
  </p:cSld>
  <p:clrMapOvr>
    <a:masterClrMapping/>
  </p:clrMapOvr>
  <p:transition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BF7559EE-955E-4F43-A32B-E5DA88177577}"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9219" name="Foliennummernplatzhalter 4"/>
          <p:cNvSpPr>
            <a:spLocks noGrp="1"/>
          </p:cNvSpPr>
          <p:nvPr>
            <p:ph type="sldNum" sz="quarter" idx="11"/>
          </p:nvPr>
        </p:nvSpPr>
        <p:spPr>
          <a:noFill/>
          <a:ln>
            <a:miter lim="800000"/>
            <a:headEnd/>
            <a:tailEnd/>
          </a:ln>
        </p:spPr>
        <p:txBody>
          <a:bodyPr/>
          <a:lstStyle/>
          <a:p>
            <a:fld id="{0E9ED8FE-EECF-4197-B7AC-B9826A8B7A63}" type="slidenum">
              <a:rPr lang="de-DE" altLang="de-DE" smtClean="0">
                <a:ea typeface="ＭＳ Ｐゴシック" pitchFamily="34" charset="-128"/>
              </a:rPr>
              <a:pPr/>
              <a:t>5</a:t>
            </a:fld>
            <a:endParaRPr lang="de-DE" altLang="de-DE" smtClean="0">
              <a:ea typeface="ＭＳ Ｐゴシック" pitchFamily="34" charset="-128"/>
            </a:endParaRPr>
          </a:p>
        </p:txBody>
      </p:sp>
      <p:sp>
        <p:nvSpPr>
          <p:cNvPr id="9220" name="Textfeld 6"/>
          <p:cNvSpPr txBox="1">
            <a:spLocks noChangeArrowheads="1"/>
          </p:cNvSpPr>
          <p:nvPr/>
        </p:nvSpPr>
        <p:spPr bwMode="auto">
          <a:xfrm>
            <a:off x="298450" y="896938"/>
            <a:ext cx="3959225" cy="461665"/>
          </a:xfrm>
          <a:prstGeom prst="rect">
            <a:avLst/>
          </a:prstGeom>
          <a:solidFill>
            <a:srgbClr val="69BE28"/>
          </a:solidFill>
          <a:ln w="9525">
            <a:noFill/>
            <a:miter lim="800000"/>
            <a:headEnd/>
            <a:tailEnd/>
          </a:ln>
        </p:spPr>
        <p:txBody>
          <a:bodyPr>
            <a:spAutoFit/>
          </a:bodyPr>
          <a:lstStyle/>
          <a:p>
            <a:r>
              <a:rPr lang="cs-CZ" altLang="de-DE" dirty="0" smtClean="0"/>
              <a:t>Stav lesa před</a:t>
            </a:r>
            <a:r>
              <a:rPr lang="de-DE" altLang="de-DE" dirty="0" smtClean="0"/>
              <a:t> </a:t>
            </a:r>
            <a:r>
              <a:rPr lang="de-DE" altLang="de-DE" dirty="0"/>
              <a:t>1990</a:t>
            </a:r>
          </a:p>
        </p:txBody>
      </p:sp>
      <p:sp>
        <p:nvSpPr>
          <p:cNvPr id="9221" name="Inhaltsplatzhalter 2"/>
          <p:cNvSpPr>
            <a:spLocks noGrp="1"/>
          </p:cNvSpPr>
          <p:nvPr>
            <p:ph type="title"/>
          </p:nvPr>
        </p:nvSpPr>
        <p:spPr>
          <a:xfrm>
            <a:off x="4672013" y="190500"/>
            <a:ext cx="4278312" cy="1873250"/>
          </a:xfrm>
        </p:spPr>
        <p:txBody>
          <a:bodyPr/>
          <a:lstStyle/>
          <a:p>
            <a:pPr eaLnBrk="1" hangingPunct="1">
              <a:buFont typeface="Wingdings" pitchFamily="2" charset="2"/>
              <a:buChar char="§"/>
            </a:pPr>
            <a:r>
              <a:rPr lang="de-DE" altLang="de-DE" sz="2000" dirty="0" smtClean="0"/>
              <a:t>8 </a:t>
            </a:r>
            <a:r>
              <a:rPr lang="cs-CZ" altLang="de-DE" sz="2000" dirty="0" err="1" smtClean="0"/>
              <a:t>Kůsů</a:t>
            </a:r>
            <a:r>
              <a:rPr lang="cs-CZ" altLang="de-DE" sz="2000" dirty="0" smtClean="0"/>
              <a:t> jelení zvěře</a:t>
            </a:r>
            <a:r>
              <a:rPr lang="de-DE" altLang="de-DE" sz="2000" dirty="0" smtClean="0"/>
              <a:t>/100 </a:t>
            </a:r>
            <a:r>
              <a:rPr lang="de-DE" altLang="de-DE" sz="2000" dirty="0" smtClean="0"/>
              <a:t>ha</a:t>
            </a:r>
            <a:br>
              <a:rPr lang="de-DE" altLang="de-DE" sz="2000" dirty="0" smtClean="0"/>
            </a:br>
            <a:r>
              <a:rPr lang="cs-CZ" altLang="de-DE" sz="2000" dirty="0" smtClean="0"/>
              <a:t>Lov s hosty byl prioritou</a:t>
            </a:r>
            <a:r>
              <a:rPr lang="de-DE" altLang="de-DE" sz="2000" dirty="0" smtClean="0"/>
              <a:t/>
            </a:r>
            <a:br>
              <a:rPr lang="de-DE" altLang="de-DE" sz="2000" dirty="0" smtClean="0"/>
            </a:br>
            <a:r>
              <a:rPr lang="de-DE" altLang="de-DE" sz="2000" dirty="0" err="1" smtClean="0"/>
              <a:t>masv</a:t>
            </a:r>
            <a:r>
              <a:rPr lang="cs-CZ" altLang="de-DE" sz="2000" dirty="0" smtClean="0"/>
              <a:t>ní škody loupáním a </a:t>
            </a:r>
            <a:r>
              <a:rPr lang="cs-CZ" altLang="de-DE" sz="2000" dirty="0" err="1" smtClean="0"/>
              <a:t>okusem</a:t>
            </a:r>
            <a:r>
              <a:rPr lang="de-DE" altLang="de-DE" sz="2000" dirty="0" smtClean="0"/>
              <a:t/>
            </a:r>
            <a:br>
              <a:rPr lang="de-DE" altLang="de-DE" sz="2000" dirty="0" smtClean="0"/>
            </a:br>
            <a:r>
              <a:rPr lang="cs-CZ" altLang="de-DE" sz="2000" dirty="0" smtClean="0"/>
              <a:t>holoseče</a:t>
            </a:r>
            <a:r>
              <a:rPr lang="de-DE" altLang="de-DE" sz="2000" dirty="0" smtClean="0"/>
              <a:t> /</a:t>
            </a:r>
            <a:r>
              <a:rPr lang="cs-CZ" altLang="de-DE" sz="2000" dirty="0" smtClean="0"/>
              <a:t>imise</a:t>
            </a:r>
            <a:r>
              <a:rPr lang="de-DE" altLang="de-DE" sz="2000" dirty="0" smtClean="0"/>
              <a:t/>
            </a:r>
            <a:br>
              <a:rPr lang="de-DE" altLang="de-DE" sz="2000" dirty="0" smtClean="0"/>
            </a:br>
            <a:r>
              <a:rPr lang="cs-CZ" altLang="de-DE" sz="2000" dirty="0" smtClean="0"/>
              <a:t>obnova pouze smrkem</a:t>
            </a:r>
            <a:r>
              <a:rPr lang="de-DE" altLang="de-DE" sz="2000" dirty="0" smtClean="0"/>
              <a:t/>
            </a:r>
            <a:br>
              <a:rPr lang="de-DE" altLang="de-DE" sz="2000" dirty="0" smtClean="0"/>
            </a:br>
            <a:r>
              <a:rPr lang="cs-CZ" altLang="de-DE" sz="2000" dirty="0" smtClean="0"/>
              <a:t>občanské protesty proti zvěři</a:t>
            </a:r>
            <a:endParaRPr lang="de-DE" altLang="de-DE" sz="2000" dirty="0" smtClean="0"/>
          </a:p>
        </p:txBody>
      </p:sp>
      <p:pic>
        <p:nvPicPr>
          <p:cNvPr id="9222" name="Picture 8"/>
          <p:cNvPicPr>
            <a:picLocks noChangeAspect="1" noChangeArrowheads="1"/>
          </p:cNvPicPr>
          <p:nvPr/>
        </p:nvPicPr>
        <p:blipFill>
          <a:blip r:embed="rId2" cstate="print"/>
          <a:srcRect/>
          <a:stretch>
            <a:fillRect/>
          </a:stretch>
        </p:blipFill>
        <p:spPr bwMode="auto">
          <a:xfrm>
            <a:off x="4554538" y="3284538"/>
            <a:ext cx="4511675" cy="3227387"/>
          </a:xfrm>
          <a:prstGeom prst="rect">
            <a:avLst/>
          </a:prstGeom>
          <a:noFill/>
          <a:ln w="9525">
            <a:noFill/>
            <a:miter lim="800000"/>
            <a:headEnd/>
            <a:tailEnd/>
          </a:ln>
          <a:effectLst/>
        </p:spPr>
      </p:pic>
      <p:pic>
        <p:nvPicPr>
          <p:cNvPr id="9223" name="Picture 10"/>
          <p:cNvPicPr>
            <a:picLocks noChangeAspect="1" noChangeArrowheads="1"/>
          </p:cNvPicPr>
          <p:nvPr/>
        </p:nvPicPr>
        <p:blipFill>
          <a:blip r:embed="rId3" cstate="print"/>
          <a:srcRect/>
          <a:stretch>
            <a:fillRect/>
          </a:stretch>
        </p:blipFill>
        <p:spPr bwMode="auto">
          <a:xfrm>
            <a:off x="82550" y="2076450"/>
            <a:ext cx="4391025" cy="3368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9"/>
          <p:cNvPicPr>
            <a:picLocks noChangeAspect="1" noChangeArrowheads="1"/>
          </p:cNvPicPr>
          <p:nvPr/>
        </p:nvPicPr>
        <p:blipFill>
          <a:blip r:embed="rId2" cstate="print"/>
          <a:srcRect/>
          <a:stretch>
            <a:fillRect/>
          </a:stretch>
        </p:blipFill>
        <p:spPr bwMode="auto">
          <a:xfrm>
            <a:off x="0" y="-12700"/>
            <a:ext cx="9144000" cy="6870700"/>
          </a:xfrm>
          <a:prstGeom prst="rect">
            <a:avLst/>
          </a:prstGeom>
          <a:noFill/>
          <a:ln w="9525">
            <a:noFill/>
            <a:miter lim="800000"/>
            <a:headEnd/>
            <a:tailEnd/>
          </a:ln>
          <a:effectLst/>
        </p:spPr>
      </p:pic>
      <p:sp>
        <p:nvSpPr>
          <p:cNvPr id="10243" name="Datumsplatzhalter 3"/>
          <p:cNvSpPr>
            <a:spLocks noGrp="1"/>
          </p:cNvSpPr>
          <p:nvPr>
            <p:ph type="dt" sz="quarter" idx="10"/>
          </p:nvPr>
        </p:nvSpPr>
        <p:spPr>
          <a:noFill/>
          <a:ln>
            <a:miter lim="800000"/>
            <a:headEnd/>
            <a:tailEnd/>
          </a:ln>
        </p:spPr>
        <p:txBody>
          <a:bodyPr/>
          <a:lstStyle/>
          <a:p>
            <a:r>
              <a:rPr lang="de-DE" altLang="de-DE" smtClean="0">
                <a:ea typeface="ＭＳ Ｐゴシック" pitchFamily="34" charset="-128"/>
              </a:rPr>
              <a:t>|  </a:t>
            </a:r>
            <a:fld id="{838AFA24-EAE1-44C7-9E9D-D98197F76F16}" type="datetime4">
              <a:rPr lang="de-DE" altLang="de-DE" smtClean="0">
                <a:ea typeface="ＭＳ Ｐゴシック" pitchFamily="34" charset="-128"/>
              </a:rPr>
              <a:pPr/>
              <a:t>29. September 2016</a:t>
            </a:fld>
            <a:r>
              <a:rPr lang="de-DE" altLang="de-DE" smtClean="0">
                <a:ea typeface="ＭＳ Ｐゴシック" pitchFamily="34" charset="-128"/>
              </a:rPr>
              <a:t>  |  </a:t>
            </a:r>
            <a:r>
              <a:rPr lang="de-DE" altLang="de-DE" smtClean="0">
                <a:solidFill>
                  <a:schemeClr val="accent1"/>
                </a:solidFill>
                <a:ea typeface="ＭＳ Ｐゴシック" pitchFamily="34" charset="-128"/>
              </a:rPr>
              <a:t>Schusser</a:t>
            </a:r>
          </a:p>
        </p:txBody>
      </p:sp>
      <p:sp>
        <p:nvSpPr>
          <p:cNvPr id="10244" name="Foliennummernplatzhalter 4"/>
          <p:cNvSpPr>
            <a:spLocks noGrp="1"/>
          </p:cNvSpPr>
          <p:nvPr>
            <p:ph type="sldNum" sz="quarter" idx="11"/>
          </p:nvPr>
        </p:nvSpPr>
        <p:spPr>
          <a:noFill/>
          <a:ln>
            <a:miter lim="800000"/>
            <a:headEnd/>
            <a:tailEnd/>
          </a:ln>
        </p:spPr>
        <p:txBody>
          <a:bodyPr/>
          <a:lstStyle/>
          <a:p>
            <a:fld id="{8EDF9727-FBA8-44B6-87FD-6CAC62CED471}" type="slidenum">
              <a:rPr lang="de-DE" altLang="de-DE" smtClean="0">
                <a:ea typeface="ＭＳ Ｐゴシック" pitchFamily="34" charset="-128"/>
              </a:rPr>
              <a:pPr/>
              <a:t>6</a:t>
            </a:fld>
            <a:endParaRPr lang="de-DE" altLang="de-DE" smtClean="0">
              <a:ea typeface="ＭＳ Ｐゴシック" pitchFamily="34" charset="-128"/>
            </a:endParaRPr>
          </a:p>
        </p:txBody>
      </p:sp>
      <p:sp>
        <p:nvSpPr>
          <p:cNvPr id="10245" name="Inhaltsplatzhalter 2"/>
          <p:cNvSpPr>
            <a:spLocks noGrp="1"/>
          </p:cNvSpPr>
          <p:nvPr>
            <p:ph idx="1"/>
          </p:nvPr>
        </p:nvSpPr>
        <p:spPr/>
        <p:txBody>
          <a:bodyPr/>
          <a:lstStyle/>
          <a:p>
            <a:r>
              <a:rPr lang="de-DE" altLang="de-DE" smtClean="0"/>
              <a:t>V</a:t>
            </a:r>
          </a:p>
        </p:txBody>
      </p:sp>
      <p:sp>
        <p:nvSpPr>
          <p:cNvPr id="8" name="Textfeld 7"/>
          <p:cNvSpPr txBox="1"/>
          <p:nvPr/>
        </p:nvSpPr>
        <p:spPr>
          <a:xfrm>
            <a:off x="503238" y="188913"/>
            <a:ext cx="3816350" cy="461665"/>
          </a:xfrm>
          <a:prstGeom prst="rect">
            <a:avLst/>
          </a:prstGeom>
          <a:solidFill>
            <a:schemeClr val="bg1">
              <a:lumMod val="95000"/>
            </a:schemeClr>
          </a:solidFill>
        </p:spPr>
        <p:txBody>
          <a:bodyPr>
            <a:spAutoFit/>
          </a:bodyPr>
          <a:lstStyle/>
          <a:p>
            <a:pPr>
              <a:defRPr/>
            </a:pPr>
            <a:r>
              <a:rPr lang="cs-CZ" dirty="0" smtClean="0"/>
              <a:t>Stav lesa před r.</a:t>
            </a:r>
            <a:r>
              <a:rPr lang="de-DE" dirty="0" smtClean="0"/>
              <a:t> </a:t>
            </a:r>
            <a:r>
              <a:rPr lang="de-DE" dirty="0"/>
              <a:t>1990</a:t>
            </a:r>
          </a:p>
        </p:txBody>
      </p:sp>
      <p:sp>
        <p:nvSpPr>
          <p:cNvPr id="9" name="Textfeld 1"/>
          <p:cNvSpPr txBox="1">
            <a:spLocks noChangeArrowheads="1"/>
          </p:cNvSpPr>
          <p:nvPr/>
        </p:nvSpPr>
        <p:spPr bwMode="auto">
          <a:xfrm>
            <a:off x="395288" y="5732463"/>
            <a:ext cx="7921625" cy="1015663"/>
          </a:xfrm>
          <a:prstGeom prst="rect">
            <a:avLst/>
          </a:prstGeom>
          <a:solidFill>
            <a:schemeClr val="tx1">
              <a:lumMod val="20000"/>
              <a:lumOff val="80000"/>
            </a:schemeClr>
          </a:solidFill>
          <a:ln>
            <a:noFill/>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cs-CZ" altLang="de-DE" sz="2000" dirty="0" smtClean="0"/>
              <a:t>Lesní půda se surovým humusem</a:t>
            </a:r>
            <a:r>
              <a:rPr lang="de-DE" altLang="de-DE" sz="2000" dirty="0" smtClean="0"/>
              <a:t> </a:t>
            </a:r>
            <a:r>
              <a:rPr lang="de-DE" altLang="de-DE" sz="2000" dirty="0" smtClean="0"/>
              <a:t>– </a:t>
            </a:r>
            <a:r>
              <a:rPr lang="cs-CZ" altLang="de-DE" sz="2000" dirty="0" smtClean="0"/>
              <a:t>hnědá</a:t>
            </a:r>
            <a:r>
              <a:rPr lang="de-DE" altLang="de-DE" sz="2000" dirty="0" smtClean="0"/>
              <a:t> </a:t>
            </a:r>
            <a:r>
              <a:rPr lang="de-DE" altLang="de-DE" sz="2000" dirty="0" smtClean="0"/>
              <a:t>– </a:t>
            </a:r>
            <a:r>
              <a:rPr lang="cs-CZ" altLang="de-DE" sz="2000" dirty="0" smtClean="0"/>
              <a:t>minimum pastvy</a:t>
            </a:r>
            <a:endParaRPr lang="de-DE" altLang="de-DE" sz="2000" dirty="0" smtClean="0"/>
          </a:p>
          <a:p>
            <a:pPr eaLnBrk="1" hangingPunct="1">
              <a:spcBef>
                <a:spcPct val="0"/>
              </a:spcBef>
              <a:buFontTx/>
              <a:buNone/>
              <a:defRPr/>
            </a:pPr>
            <a:r>
              <a:rPr lang="cs-CZ" altLang="de-DE" sz="2000" dirty="0" smtClean="0"/>
              <a:t>Žádná bylinná vegetace</a:t>
            </a:r>
            <a:r>
              <a:rPr lang="de-DE" altLang="de-DE" sz="2000" dirty="0" smtClean="0"/>
              <a:t> </a:t>
            </a:r>
            <a:r>
              <a:rPr lang="de-DE" altLang="de-DE" sz="2000" dirty="0" smtClean="0"/>
              <a:t>; </a:t>
            </a:r>
            <a:r>
              <a:rPr lang="cs-CZ" altLang="de-DE" sz="2000" dirty="0" smtClean="0"/>
              <a:t>žádné keře a měkké listnáče</a:t>
            </a:r>
            <a:endParaRPr lang="de-DE" altLang="de-DE" sz="2000" dirty="0" smtClean="0"/>
          </a:p>
          <a:p>
            <a:pPr eaLnBrk="1" hangingPunct="1">
              <a:spcBef>
                <a:spcPct val="0"/>
              </a:spcBef>
              <a:buFontTx/>
              <a:buNone/>
              <a:defRPr/>
            </a:pPr>
            <a:r>
              <a:rPr lang="cs-CZ" altLang="de-DE" sz="2000" dirty="0" smtClean="0"/>
              <a:t>Žádná přestavba lesa, žádná přirozená obnova</a:t>
            </a:r>
            <a:endParaRPr lang="de-DE" altLang="de-DE" sz="20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p:cNvPicPr>
            <a:picLocks noChangeAspect="1" noChangeArrowheads="1"/>
          </p:cNvPicPr>
          <p:nvPr/>
        </p:nvPicPr>
        <p:blipFill>
          <a:blip r:embed="rId3" cstate="print"/>
          <a:srcRect/>
          <a:stretch>
            <a:fillRect/>
          </a:stretch>
        </p:blipFill>
        <p:spPr bwMode="auto">
          <a:xfrm>
            <a:off x="5178425" y="1633538"/>
            <a:ext cx="3889375" cy="2732087"/>
          </a:xfrm>
          <a:prstGeom prst="rect">
            <a:avLst/>
          </a:prstGeom>
          <a:noFill/>
          <a:ln w="9525">
            <a:noFill/>
            <a:miter lim="800000"/>
            <a:headEnd/>
            <a:tailEnd/>
          </a:ln>
          <a:effectLst/>
        </p:spPr>
      </p:pic>
      <p:sp>
        <p:nvSpPr>
          <p:cNvPr id="11267" name="Titel 1"/>
          <p:cNvSpPr>
            <a:spLocks noGrp="1"/>
          </p:cNvSpPr>
          <p:nvPr>
            <p:ph type="title"/>
          </p:nvPr>
        </p:nvSpPr>
        <p:spPr>
          <a:xfrm>
            <a:off x="179388" y="549275"/>
            <a:ext cx="8883650" cy="854075"/>
          </a:xfrm>
          <a:solidFill>
            <a:srgbClr val="92D050"/>
          </a:solidFill>
        </p:spPr>
        <p:txBody>
          <a:bodyPr anchor="ctr"/>
          <a:lstStyle/>
          <a:p>
            <a:pPr algn="ctr"/>
            <a:r>
              <a:rPr lang="cs-CZ" altLang="de-DE" sz="2400" b="1" dirty="0" smtClean="0"/>
              <a:t>Příliš vysoké stavy spárkaté zvěře mají zásadní vliv na kvalitu a úspěch přestavby lesa</a:t>
            </a:r>
            <a:r>
              <a:rPr lang="de-DE" altLang="de-DE" sz="2400" b="1" dirty="0" smtClean="0"/>
              <a:t> </a:t>
            </a:r>
            <a:endParaRPr lang="de-DE" altLang="de-DE" sz="2400" b="1" dirty="0" smtClean="0"/>
          </a:p>
        </p:txBody>
      </p:sp>
      <p:pic>
        <p:nvPicPr>
          <p:cNvPr id="11268" name="Picture 8"/>
          <p:cNvPicPr>
            <a:picLocks noChangeAspect="1" noChangeArrowheads="1"/>
          </p:cNvPicPr>
          <p:nvPr/>
        </p:nvPicPr>
        <p:blipFill>
          <a:blip r:embed="rId4" cstate="print"/>
          <a:srcRect/>
          <a:stretch>
            <a:fillRect/>
          </a:stretch>
        </p:blipFill>
        <p:spPr bwMode="auto">
          <a:xfrm>
            <a:off x="5822950" y="4365625"/>
            <a:ext cx="3240088" cy="2303463"/>
          </a:xfrm>
          <a:prstGeom prst="rect">
            <a:avLst/>
          </a:prstGeom>
          <a:noFill/>
          <a:ln w="9525">
            <a:noFill/>
            <a:miter lim="800000"/>
            <a:headEnd/>
            <a:tailEnd/>
          </a:ln>
          <a:effectLst/>
        </p:spPr>
      </p:pic>
      <p:pic>
        <p:nvPicPr>
          <p:cNvPr id="11269" name="Picture 7"/>
          <p:cNvPicPr>
            <a:picLocks noChangeAspect="1" noChangeArrowheads="1"/>
          </p:cNvPicPr>
          <p:nvPr/>
        </p:nvPicPr>
        <p:blipFill>
          <a:blip r:embed="rId5" cstate="print"/>
          <a:srcRect/>
          <a:stretch>
            <a:fillRect/>
          </a:stretch>
        </p:blipFill>
        <p:spPr bwMode="auto">
          <a:xfrm>
            <a:off x="179388" y="1633538"/>
            <a:ext cx="3646487" cy="5035550"/>
          </a:xfrm>
          <a:prstGeom prst="rect">
            <a:avLst/>
          </a:prstGeom>
          <a:noFill/>
          <a:ln w="9525">
            <a:noFill/>
            <a:miter lim="800000"/>
            <a:headEnd/>
            <a:tailEnd/>
          </a:ln>
          <a:effectLst/>
        </p:spPr>
      </p:pic>
      <p:pic>
        <p:nvPicPr>
          <p:cNvPr id="11270" name="Picture 4"/>
          <p:cNvPicPr>
            <a:picLocks noGrp="1" noChangeAspect="1" noChangeArrowheads="1"/>
          </p:cNvPicPr>
          <p:nvPr>
            <p:ph idx="1"/>
          </p:nvPr>
        </p:nvPicPr>
        <p:blipFill>
          <a:blip r:embed="rId6" cstate="print"/>
          <a:srcRect/>
          <a:stretch>
            <a:fillRect/>
          </a:stretch>
        </p:blipFill>
        <p:spPr>
          <a:xfrm>
            <a:off x="3276600" y="1630363"/>
            <a:ext cx="2546350" cy="3074987"/>
          </a:xfrm>
        </p:spPr>
      </p:pic>
      <p:pic>
        <p:nvPicPr>
          <p:cNvPr id="11271" name="Picture 9"/>
          <p:cNvPicPr>
            <a:picLocks noChangeAspect="1" noChangeArrowheads="1"/>
          </p:cNvPicPr>
          <p:nvPr/>
        </p:nvPicPr>
        <p:blipFill>
          <a:blip r:embed="rId7" cstate="print"/>
          <a:srcRect/>
          <a:stretch>
            <a:fillRect/>
          </a:stretch>
        </p:blipFill>
        <p:spPr bwMode="auto">
          <a:xfrm>
            <a:off x="3276600" y="4365625"/>
            <a:ext cx="2551113" cy="23034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D:\SkizzeHolz.png"/>
          <p:cNvPicPr>
            <a:picLocks noChangeAspect="1" noChangeArrowheads="1"/>
          </p:cNvPicPr>
          <p:nvPr/>
        </p:nvPicPr>
        <p:blipFill>
          <a:blip r:embed="rId3" cstate="print"/>
          <a:srcRect/>
          <a:stretch>
            <a:fillRect/>
          </a:stretch>
        </p:blipFill>
        <p:spPr bwMode="auto">
          <a:xfrm>
            <a:off x="6350" y="1411288"/>
            <a:ext cx="6800850" cy="3546475"/>
          </a:xfrm>
          <a:prstGeom prst="rect">
            <a:avLst/>
          </a:prstGeom>
          <a:noFill/>
          <a:ln w="9525">
            <a:noFill/>
            <a:miter lim="800000"/>
            <a:headEnd/>
            <a:tailEnd/>
          </a:ln>
        </p:spPr>
      </p:pic>
      <p:sp>
        <p:nvSpPr>
          <p:cNvPr id="12291" name="Titel 1"/>
          <p:cNvSpPr>
            <a:spLocks noGrp="1"/>
          </p:cNvSpPr>
          <p:nvPr>
            <p:ph type="title"/>
          </p:nvPr>
        </p:nvSpPr>
        <p:spPr>
          <a:xfrm>
            <a:off x="219075" y="260350"/>
            <a:ext cx="8577263" cy="646113"/>
          </a:xfrm>
        </p:spPr>
        <p:txBody>
          <a:bodyPr/>
          <a:lstStyle/>
          <a:p>
            <a:r>
              <a:rPr lang="cs-CZ" altLang="de-DE" sz="4000" dirty="0" smtClean="0"/>
              <a:t>Ztráty na výnosech loupáním</a:t>
            </a:r>
            <a:endParaRPr lang="de-DE" altLang="de-DE" sz="4000" dirty="0" smtClean="0"/>
          </a:p>
        </p:txBody>
      </p:sp>
      <p:sp>
        <p:nvSpPr>
          <p:cNvPr id="12292" name="Textfeld 5"/>
          <p:cNvSpPr txBox="1">
            <a:spLocks noChangeArrowheads="1"/>
          </p:cNvSpPr>
          <p:nvPr/>
        </p:nvSpPr>
        <p:spPr bwMode="auto">
          <a:xfrm>
            <a:off x="509588" y="5157788"/>
            <a:ext cx="8120062" cy="461665"/>
          </a:xfrm>
          <a:prstGeom prst="rect">
            <a:avLst/>
          </a:prstGeom>
          <a:noFill/>
          <a:ln w="9525">
            <a:noFill/>
            <a:miter lim="800000"/>
            <a:headEnd/>
            <a:tailEnd/>
          </a:ln>
        </p:spPr>
        <p:txBody>
          <a:bodyPr>
            <a:spAutoFit/>
          </a:bodyPr>
          <a:lstStyle/>
          <a:p>
            <a:pPr eaLnBrk="1" hangingPunct="1"/>
            <a:r>
              <a:rPr lang="cs-CZ" altLang="de-DE" dirty="0" smtClean="0">
                <a:latin typeface="Calibri" pitchFamily="34" charset="0"/>
              </a:rPr>
              <a:t>Škody na </a:t>
            </a:r>
            <a:r>
              <a:rPr lang="cs-CZ" altLang="de-DE" dirty="0" err="1" smtClean="0">
                <a:latin typeface="Calibri" pitchFamily="34" charset="0"/>
              </a:rPr>
              <a:t>revár</a:t>
            </a:r>
            <a:r>
              <a:rPr lang="cs-CZ" altLang="de-DE" dirty="0" smtClean="0">
                <a:latin typeface="Calibri" pitchFamily="34" charset="0"/>
              </a:rPr>
              <a:t> v Krušných horách</a:t>
            </a:r>
            <a:r>
              <a:rPr lang="de-DE" altLang="de-DE" dirty="0" smtClean="0">
                <a:latin typeface="Calibri" pitchFamily="34" charset="0"/>
              </a:rPr>
              <a:t>:                </a:t>
            </a:r>
            <a:r>
              <a:rPr lang="de-DE" altLang="de-DE" b="1" dirty="0">
                <a:latin typeface="Calibri" pitchFamily="34" charset="0"/>
              </a:rPr>
              <a:t>240.000 € </a:t>
            </a:r>
            <a:r>
              <a:rPr lang="cs-CZ" altLang="de-DE" b="1" dirty="0" smtClean="0">
                <a:latin typeface="Calibri" pitchFamily="34" charset="0"/>
              </a:rPr>
              <a:t>za rok</a:t>
            </a:r>
            <a:r>
              <a:rPr lang="de-DE" altLang="de-DE" b="1" dirty="0" smtClean="0">
                <a:latin typeface="Calibri" pitchFamily="34" charset="0"/>
              </a:rPr>
              <a:t> </a:t>
            </a:r>
            <a:endParaRPr lang="de-DE" altLang="de-DE" b="1" dirty="0">
              <a:latin typeface="Calibri" pitchFamily="34" charset="0"/>
            </a:endParaRPr>
          </a:p>
        </p:txBody>
      </p:sp>
      <p:sp>
        <p:nvSpPr>
          <p:cNvPr id="9221" name="Textfeld 10"/>
          <p:cNvSpPr txBox="1">
            <a:spLocks noChangeArrowheads="1"/>
          </p:cNvSpPr>
          <p:nvPr/>
        </p:nvSpPr>
        <p:spPr bwMode="auto">
          <a:xfrm>
            <a:off x="342900" y="5916613"/>
            <a:ext cx="8453438" cy="461665"/>
          </a:xfrm>
          <a:prstGeom prst="rect">
            <a:avLst/>
          </a:prstGeom>
          <a:solidFill>
            <a:schemeClr val="bg1">
              <a:lumMod val="85000"/>
            </a:schemeClr>
          </a:solidFill>
          <a:ln>
            <a:noFill/>
          </a:ln>
        </p:spPr>
        <p:txBody>
          <a:bodyPr>
            <a:spAutoFit/>
          </a:bodyPr>
          <a:lstStyle>
            <a:lvl1pPr algn="l">
              <a:spcBef>
                <a:spcPct val="100000"/>
              </a:spcBef>
              <a:buClr>
                <a:schemeClr val="accent1"/>
              </a:buClr>
              <a:buFont typeface="Arial Unicode MS" pitchFamily="34" charset="-128"/>
              <a:buChar char="❙"/>
              <a:defRPr sz="1600">
                <a:solidFill>
                  <a:schemeClr val="tx1"/>
                </a:solidFill>
                <a:latin typeface="Arial" charset="0"/>
                <a:ea typeface="ＭＳ Ｐゴシック" pitchFamily="34" charset="-128"/>
              </a:defRPr>
            </a:lvl1pPr>
            <a:lvl2pPr marL="742950" indent="-285750" algn="l">
              <a:spcBef>
                <a:spcPct val="100000"/>
              </a:spcBef>
              <a:buClr>
                <a:schemeClr val="accent1"/>
              </a:buClr>
              <a:buFont typeface="Arial Unicode MS" pitchFamily="34" charset="-128"/>
              <a:buChar char="❙"/>
              <a:defRPr sz="1600">
                <a:solidFill>
                  <a:schemeClr val="tx1"/>
                </a:solidFill>
                <a:latin typeface="Arial" charset="0"/>
                <a:ea typeface="ＭＳ Ｐゴシック" pitchFamily="34" charset="-128"/>
              </a:defRPr>
            </a:lvl2pPr>
            <a:lvl3pPr marL="1143000" indent="-228600" algn="l">
              <a:spcBef>
                <a:spcPct val="100000"/>
              </a:spcBef>
              <a:buClr>
                <a:schemeClr val="accent1"/>
              </a:buClr>
              <a:buFont typeface="Arial Unicode MS" pitchFamily="34" charset="-128"/>
              <a:buChar char="❙"/>
              <a:defRPr sz="1600">
                <a:solidFill>
                  <a:schemeClr val="tx1"/>
                </a:solidFill>
                <a:latin typeface="Arial" charset="0"/>
                <a:ea typeface="ＭＳ Ｐゴシック" pitchFamily="34" charset="-128"/>
              </a:defRPr>
            </a:lvl3pPr>
            <a:lvl4pPr marL="1600200" indent="-228600" algn="l">
              <a:spcBef>
                <a:spcPct val="100000"/>
              </a:spcBef>
              <a:buClr>
                <a:schemeClr val="accent1"/>
              </a:buClr>
              <a:buFont typeface="Arial Unicode MS" pitchFamily="34" charset="-128"/>
              <a:buChar char="❙"/>
              <a:defRPr sz="1600">
                <a:solidFill>
                  <a:schemeClr val="tx1"/>
                </a:solidFill>
                <a:latin typeface="Arial" charset="0"/>
                <a:ea typeface="ＭＳ Ｐゴシック" pitchFamily="34" charset="-128"/>
              </a:defRPr>
            </a:lvl4pPr>
            <a:lvl5pPr marL="2057400" indent="-228600" algn="l">
              <a:spcBef>
                <a:spcPct val="100000"/>
              </a:spcBef>
              <a:buClr>
                <a:schemeClr val="accent1"/>
              </a:buClr>
              <a:buFont typeface="Arial Unicode MS" pitchFamily="34" charset="-128"/>
              <a:buChar char="❙"/>
              <a:defRPr sz="1600">
                <a:solidFill>
                  <a:schemeClr val="tx1"/>
                </a:solidFill>
                <a:latin typeface="Arial" charset="0"/>
                <a:ea typeface="ＭＳ Ｐゴシック" pitchFamily="34" charset="-128"/>
              </a:defRPr>
            </a:lvl5pPr>
            <a:lvl6pPr marL="2514600" indent="-228600" eaLnBrk="0" fontAlgn="base" hangingPunct="0">
              <a:spcBef>
                <a:spcPct val="100000"/>
              </a:spcBef>
              <a:spcAft>
                <a:spcPct val="0"/>
              </a:spcAft>
              <a:buClr>
                <a:schemeClr val="accent1"/>
              </a:buClr>
              <a:buFont typeface="Arial Unicode MS" pitchFamily="34" charset="-128"/>
              <a:buChar char="❙"/>
              <a:defRPr sz="1600">
                <a:solidFill>
                  <a:schemeClr val="tx1"/>
                </a:solidFill>
                <a:latin typeface="Arial" charset="0"/>
                <a:ea typeface="ＭＳ Ｐゴシック" pitchFamily="34" charset="-128"/>
              </a:defRPr>
            </a:lvl6pPr>
            <a:lvl7pPr marL="2971800" indent="-228600" eaLnBrk="0" fontAlgn="base" hangingPunct="0">
              <a:spcBef>
                <a:spcPct val="100000"/>
              </a:spcBef>
              <a:spcAft>
                <a:spcPct val="0"/>
              </a:spcAft>
              <a:buClr>
                <a:schemeClr val="accent1"/>
              </a:buClr>
              <a:buFont typeface="Arial Unicode MS" pitchFamily="34" charset="-128"/>
              <a:buChar char="❙"/>
              <a:defRPr sz="1600">
                <a:solidFill>
                  <a:schemeClr val="tx1"/>
                </a:solidFill>
                <a:latin typeface="Arial" charset="0"/>
                <a:ea typeface="ＭＳ Ｐゴシック" pitchFamily="34" charset="-128"/>
              </a:defRPr>
            </a:lvl7pPr>
            <a:lvl8pPr marL="3429000" indent="-228600" eaLnBrk="0" fontAlgn="base" hangingPunct="0">
              <a:spcBef>
                <a:spcPct val="100000"/>
              </a:spcBef>
              <a:spcAft>
                <a:spcPct val="0"/>
              </a:spcAft>
              <a:buClr>
                <a:schemeClr val="accent1"/>
              </a:buClr>
              <a:buFont typeface="Arial Unicode MS" pitchFamily="34" charset="-128"/>
              <a:buChar char="❙"/>
              <a:defRPr sz="1600">
                <a:solidFill>
                  <a:schemeClr val="tx1"/>
                </a:solidFill>
                <a:latin typeface="Arial" charset="0"/>
                <a:ea typeface="ＭＳ Ｐゴシック" pitchFamily="34" charset="-128"/>
              </a:defRPr>
            </a:lvl8pPr>
            <a:lvl9pPr marL="3886200" indent="-228600" eaLnBrk="0" fontAlgn="base" hangingPunct="0">
              <a:spcBef>
                <a:spcPct val="100000"/>
              </a:spcBef>
              <a:spcAft>
                <a:spcPct val="0"/>
              </a:spcAft>
              <a:buClr>
                <a:schemeClr val="accent1"/>
              </a:buClr>
              <a:buFont typeface="Arial Unicode MS" pitchFamily="34" charset="-128"/>
              <a:buChar char="❙"/>
              <a:defRPr sz="1600">
                <a:solidFill>
                  <a:schemeClr val="tx1"/>
                </a:solidFill>
                <a:latin typeface="Arial" charset="0"/>
                <a:ea typeface="ＭＳ Ｐゴシック" pitchFamily="34" charset="-128"/>
              </a:defRPr>
            </a:lvl9pPr>
          </a:lstStyle>
          <a:p>
            <a:pPr algn="ctr" eaLnBrk="1" hangingPunct="1">
              <a:spcBef>
                <a:spcPct val="0"/>
              </a:spcBef>
              <a:buClrTx/>
              <a:buFontTx/>
              <a:buNone/>
              <a:defRPr/>
            </a:pPr>
            <a:r>
              <a:rPr lang="cs-CZ" altLang="de-DE" sz="2400" dirty="0" smtClean="0">
                <a:latin typeface="Calibri" pitchFamily="34" charset="0"/>
              </a:rPr>
              <a:t>Škody v zemském lesa lesní správy</a:t>
            </a:r>
            <a:r>
              <a:rPr lang="de-DE" altLang="de-DE" sz="2400" dirty="0" smtClean="0">
                <a:latin typeface="Calibri" pitchFamily="34" charset="0"/>
              </a:rPr>
              <a:t>:  </a:t>
            </a:r>
            <a:r>
              <a:rPr lang="de-DE" altLang="de-DE" sz="2400" b="1" dirty="0" smtClean="0">
                <a:latin typeface="Calibri" pitchFamily="34" charset="0"/>
              </a:rPr>
              <a:t>2,0 </a:t>
            </a:r>
            <a:r>
              <a:rPr lang="de-DE" altLang="de-DE" sz="2400" b="1" dirty="0" err="1" smtClean="0">
                <a:latin typeface="Calibri" pitchFamily="34" charset="0"/>
              </a:rPr>
              <a:t>Mio</a:t>
            </a:r>
            <a:r>
              <a:rPr lang="de-DE" altLang="de-DE" sz="2400" b="1" dirty="0" smtClean="0">
                <a:latin typeface="Calibri" pitchFamily="34" charset="0"/>
              </a:rPr>
              <a:t> € </a:t>
            </a:r>
            <a:r>
              <a:rPr lang="cs-CZ" altLang="de-DE" sz="2400" b="1" dirty="0" smtClean="0">
                <a:latin typeface="Calibri" pitchFamily="34" charset="0"/>
              </a:rPr>
              <a:t>za rok</a:t>
            </a:r>
            <a:r>
              <a:rPr lang="de-DE" altLang="de-DE" sz="2400" b="1" dirty="0" smtClean="0">
                <a:latin typeface="Calibri" pitchFamily="34" charset="0"/>
              </a:rPr>
              <a:t> </a:t>
            </a:r>
            <a:endParaRPr lang="de-DE" altLang="de-DE" sz="2400" b="1" dirty="0" smtClean="0">
              <a:latin typeface="Calibri" pitchFamily="34" charset="0"/>
            </a:endParaRPr>
          </a:p>
        </p:txBody>
      </p:sp>
      <p:sp>
        <p:nvSpPr>
          <p:cNvPr id="12294" name="Textfeld 6"/>
          <p:cNvSpPr txBox="1">
            <a:spLocks noChangeArrowheads="1"/>
          </p:cNvSpPr>
          <p:nvPr/>
        </p:nvSpPr>
        <p:spPr bwMode="auto">
          <a:xfrm>
            <a:off x="2193925" y="2141538"/>
            <a:ext cx="3602038" cy="707886"/>
          </a:xfrm>
          <a:prstGeom prst="rect">
            <a:avLst/>
          </a:prstGeom>
          <a:noFill/>
          <a:ln w="9525">
            <a:noFill/>
            <a:miter lim="800000"/>
            <a:headEnd/>
            <a:tailEnd/>
          </a:ln>
        </p:spPr>
        <p:txBody>
          <a:bodyPr>
            <a:spAutoFit/>
          </a:bodyPr>
          <a:lstStyle/>
          <a:p>
            <a:pPr eaLnBrk="1" hangingPunct="1"/>
            <a:r>
              <a:rPr lang="cs-CZ" altLang="de-DE" sz="2000" b="1" dirty="0" smtClean="0">
                <a:latin typeface="Calibri" pitchFamily="34" charset="0"/>
              </a:rPr>
              <a:t>Loupaný kmen</a:t>
            </a:r>
            <a:endParaRPr lang="de-DE" altLang="de-DE" sz="2000" b="1" dirty="0" smtClean="0">
              <a:latin typeface="Calibri" pitchFamily="34" charset="0"/>
            </a:endParaRPr>
          </a:p>
          <a:p>
            <a:pPr eaLnBrk="1" hangingPunct="1"/>
            <a:r>
              <a:rPr lang="cs-CZ" altLang="de-DE" sz="2000" dirty="0" smtClean="0">
                <a:latin typeface="Calibri" pitchFamily="34" charset="0"/>
              </a:rPr>
              <a:t>Průměrný výnos</a:t>
            </a:r>
            <a:r>
              <a:rPr lang="de-DE" altLang="de-DE" sz="2000" dirty="0" smtClean="0">
                <a:latin typeface="Calibri" pitchFamily="34" charset="0"/>
              </a:rPr>
              <a:t> 56 €/m³ </a:t>
            </a:r>
            <a:r>
              <a:rPr lang="cs-CZ" altLang="de-DE" sz="2000" dirty="0" smtClean="0">
                <a:latin typeface="Calibri" pitchFamily="34" charset="0"/>
              </a:rPr>
              <a:t>dříví</a:t>
            </a:r>
            <a:endParaRPr lang="de-DE" altLang="de-DE" sz="2000" dirty="0">
              <a:latin typeface="Calibri" pitchFamily="34" charset="0"/>
            </a:endParaRPr>
          </a:p>
        </p:txBody>
      </p:sp>
      <p:sp>
        <p:nvSpPr>
          <p:cNvPr id="12295" name="Textfeld 12"/>
          <p:cNvSpPr txBox="1">
            <a:spLocks noChangeArrowheads="1"/>
          </p:cNvSpPr>
          <p:nvPr/>
        </p:nvSpPr>
        <p:spPr bwMode="auto">
          <a:xfrm>
            <a:off x="1030288" y="3989388"/>
            <a:ext cx="3757612" cy="707886"/>
          </a:xfrm>
          <a:prstGeom prst="rect">
            <a:avLst/>
          </a:prstGeom>
          <a:noFill/>
          <a:ln w="9525">
            <a:noFill/>
            <a:miter lim="800000"/>
            <a:headEnd/>
            <a:tailEnd/>
          </a:ln>
        </p:spPr>
        <p:txBody>
          <a:bodyPr>
            <a:spAutoFit/>
          </a:bodyPr>
          <a:lstStyle/>
          <a:p>
            <a:pPr eaLnBrk="1" hangingPunct="1"/>
            <a:r>
              <a:rPr lang="cs-CZ" altLang="de-DE" sz="2000" b="1" dirty="0" smtClean="0">
                <a:latin typeface="Calibri" pitchFamily="34" charset="0"/>
              </a:rPr>
              <a:t>Nepoškozený kmen</a:t>
            </a:r>
            <a:endParaRPr lang="de-DE" altLang="de-DE" sz="2000" b="1" dirty="0">
              <a:latin typeface="Calibri" pitchFamily="34" charset="0"/>
            </a:endParaRPr>
          </a:p>
          <a:p>
            <a:pPr eaLnBrk="1" hangingPunct="1"/>
            <a:r>
              <a:rPr lang="cs-CZ" altLang="de-DE" sz="2000" dirty="0" smtClean="0">
                <a:latin typeface="Calibri" pitchFamily="34" charset="0"/>
              </a:rPr>
              <a:t>Průměrný výnos</a:t>
            </a:r>
            <a:r>
              <a:rPr lang="de-DE" altLang="de-DE" sz="2000" dirty="0" smtClean="0">
                <a:latin typeface="Calibri" pitchFamily="34" charset="0"/>
              </a:rPr>
              <a:t> </a:t>
            </a:r>
            <a:r>
              <a:rPr lang="de-DE" altLang="de-DE" sz="2000" dirty="0">
                <a:latin typeface="Calibri" pitchFamily="34" charset="0"/>
              </a:rPr>
              <a:t>72€/m³ </a:t>
            </a:r>
            <a:r>
              <a:rPr lang="cs-CZ" altLang="de-DE" sz="2000" dirty="0" smtClean="0">
                <a:latin typeface="Calibri" pitchFamily="34" charset="0"/>
              </a:rPr>
              <a:t>dříví</a:t>
            </a:r>
            <a:endParaRPr lang="de-DE" altLang="de-DE" sz="2000" b="1" dirty="0">
              <a:latin typeface="Calibri" pitchFamily="34" charset="0"/>
            </a:endParaRPr>
          </a:p>
        </p:txBody>
      </p:sp>
      <p:pic>
        <p:nvPicPr>
          <p:cNvPr id="12296" name="Picture 10"/>
          <p:cNvPicPr>
            <a:picLocks noChangeAspect="1" noChangeArrowheads="1"/>
          </p:cNvPicPr>
          <p:nvPr/>
        </p:nvPicPr>
        <p:blipFill>
          <a:blip r:embed="rId4" cstate="print"/>
          <a:srcRect/>
          <a:stretch>
            <a:fillRect/>
          </a:stretch>
        </p:blipFill>
        <p:spPr bwMode="auto">
          <a:xfrm>
            <a:off x="6877050" y="1631950"/>
            <a:ext cx="2136775" cy="28495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0" y="609600"/>
            <a:ext cx="609600" cy="5562600"/>
            <a:chOff x="0" y="336"/>
            <a:chExt cx="384" cy="3552"/>
          </a:xfrm>
        </p:grpSpPr>
        <p:sp>
          <p:nvSpPr>
            <p:cNvPr id="13331" name="Rectangle 3"/>
            <p:cNvSpPr>
              <a:spLocks noChangeArrowheads="1"/>
            </p:cNvSpPr>
            <p:nvPr/>
          </p:nvSpPr>
          <p:spPr bwMode="auto">
            <a:xfrm rot="-5400000">
              <a:off x="-1584" y="1920"/>
              <a:ext cx="3552" cy="384"/>
            </a:xfrm>
            <a:prstGeom prst="rect">
              <a:avLst/>
            </a:prstGeom>
            <a:gradFill rotWithShape="0">
              <a:gsLst>
                <a:gs pos="0">
                  <a:srgbClr val="FFFFFF"/>
                </a:gs>
                <a:gs pos="100000">
                  <a:srgbClr val="C0C0C0"/>
                </a:gs>
              </a:gsLst>
              <a:lin ang="5400000" scaled="1"/>
            </a:gradFill>
            <a:ln w="9525">
              <a:noFill/>
              <a:miter lim="800000"/>
              <a:headEnd/>
              <a:tailEnd/>
            </a:ln>
            <a:effectLst/>
          </p:spPr>
          <p:txBody>
            <a:bodyPr wrap="none" anchor="ctr"/>
            <a:lstStyle/>
            <a:p>
              <a:pPr eaLnBrk="1" hangingPunct="1"/>
              <a:r>
                <a:rPr lang="cs-CZ" altLang="de-DE" sz="2000" b="1" dirty="0" smtClean="0"/>
                <a:t>Věková struktura</a:t>
              </a:r>
              <a:endParaRPr lang="de-DE" altLang="de-DE" sz="2000" b="1" dirty="0"/>
            </a:p>
          </p:txBody>
        </p:sp>
        <p:sp>
          <p:nvSpPr>
            <p:cNvPr id="13332" name="Line 4"/>
            <p:cNvSpPr>
              <a:spLocks noChangeShapeType="1"/>
            </p:cNvSpPr>
            <p:nvPr/>
          </p:nvSpPr>
          <p:spPr bwMode="auto">
            <a:xfrm rot="-5400000">
              <a:off x="-1368" y="2136"/>
              <a:ext cx="3504" cy="0"/>
            </a:xfrm>
            <a:prstGeom prst="line">
              <a:avLst/>
            </a:prstGeom>
            <a:noFill/>
            <a:ln w="28575">
              <a:noFill/>
              <a:round/>
              <a:headEnd/>
              <a:tailEnd/>
            </a:ln>
            <a:effectLst/>
          </p:spPr>
          <p:txBody>
            <a:bodyPr wrap="none" anchor="ctr"/>
            <a:lstStyle/>
            <a:p>
              <a:endParaRPr lang="cs-CZ"/>
            </a:p>
          </p:txBody>
        </p:sp>
      </p:grpSp>
      <p:graphicFrame>
        <p:nvGraphicFramePr>
          <p:cNvPr id="13315" name="Object 5"/>
          <p:cNvGraphicFramePr>
            <a:graphicFrameLocks noChangeAspect="1"/>
          </p:cNvGraphicFramePr>
          <p:nvPr/>
        </p:nvGraphicFramePr>
        <p:xfrm>
          <a:off x="684213" y="687388"/>
          <a:ext cx="8242300" cy="5194300"/>
        </p:xfrm>
        <a:graphic>
          <a:graphicData uri="http://schemas.openxmlformats.org/presentationml/2006/ole">
            <p:oleObj spid="_x0000_s13315" name="Worksheet" r:id="rId3" imgW="5667375" imgH="3543360" progId="Excel.Sheet.8">
              <p:embed/>
            </p:oleObj>
          </a:graphicData>
        </a:graphic>
      </p:graphicFrame>
      <p:graphicFrame>
        <p:nvGraphicFramePr>
          <p:cNvPr id="173062" name="Group 6"/>
          <p:cNvGraphicFramePr>
            <a:graphicFrameLocks noGrp="1"/>
          </p:cNvGraphicFramePr>
          <p:nvPr>
            <p:ph/>
          </p:nvPr>
        </p:nvGraphicFramePr>
        <p:xfrm>
          <a:off x="4356100" y="115888"/>
          <a:ext cx="3455988" cy="2160588"/>
        </p:xfrm>
        <a:graphic>
          <a:graphicData uri="http://schemas.openxmlformats.org/drawingml/2006/table">
            <a:tbl>
              <a:tblPr/>
              <a:tblGrid>
                <a:gridCol w="3455988"/>
              </a:tblGrid>
              <a:tr h="365789">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fontAlgn="base">
                        <a:spcBef>
                          <a:spcPct val="20000"/>
                        </a:spcBef>
                        <a:spcAft>
                          <a:spcPct val="0"/>
                        </a:spcAft>
                        <a:defRPr>
                          <a:solidFill>
                            <a:schemeClr val="tx1"/>
                          </a:solidFill>
                          <a:latin typeface="Times New Roman" pitchFamily="18" charset="0"/>
                        </a:defRPr>
                      </a:lvl6pPr>
                      <a:lvl7pPr fontAlgn="base">
                        <a:spcBef>
                          <a:spcPct val="20000"/>
                        </a:spcBef>
                        <a:spcAft>
                          <a:spcPct val="0"/>
                        </a:spcAft>
                        <a:defRPr>
                          <a:solidFill>
                            <a:schemeClr val="tx1"/>
                          </a:solidFill>
                          <a:latin typeface="Times New Roman" pitchFamily="18" charset="0"/>
                        </a:defRPr>
                      </a:lvl7pPr>
                      <a:lvl8pPr fontAlgn="base">
                        <a:spcBef>
                          <a:spcPct val="20000"/>
                        </a:spcBef>
                        <a:spcAft>
                          <a:spcPct val="0"/>
                        </a:spcAft>
                        <a:defRPr>
                          <a:solidFill>
                            <a:schemeClr val="tx1"/>
                          </a:solidFill>
                          <a:latin typeface="Times New Roman" pitchFamily="18" charset="0"/>
                        </a:defRPr>
                      </a:lvl8pPr>
                      <a:lvl9pPr fontAlgn="base">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cs-CZ" altLang="de-DE" sz="1800" b="1" i="1" u="none" strike="noStrike" cap="none" normalizeH="0" baseline="0" dirty="0" smtClean="0">
                          <a:ln>
                            <a:noFill/>
                          </a:ln>
                          <a:solidFill>
                            <a:schemeClr val="tx1"/>
                          </a:solidFill>
                          <a:effectLst/>
                          <a:latin typeface="Times New Roman" pitchFamily="18" charset="0"/>
                        </a:rPr>
                        <a:t>Věková tř.</a:t>
                      </a:r>
                      <a:r>
                        <a:rPr kumimoji="0" lang="de-DE" altLang="de-DE" sz="1800" b="1" i="1" u="none" strike="noStrike" cap="none" normalizeH="0" baseline="0" dirty="0" smtClean="0">
                          <a:ln>
                            <a:noFill/>
                          </a:ln>
                          <a:solidFill>
                            <a:schemeClr val="tx1"/>
                          </a:solidFill>
                          <a:effectLst/>
                          <a:latin typeface="Times New Roman" pitchFamily="18" charset="0"/>
                        </a:rPr>
                        <a:t> </a:t>
                      </a:r>
                      <a:r>
                        <a:rPr kumimoji="0" lang="de-DE" altLang="de-DE" sz="1800" b="1" i="1" u="none" strike="noStrike" cap="none" normalizeH="0" baseline="0" dirty="0" smtClean="0">
                          <a:ln>
                            <a:noFill/>
                          </a:ln>
                          <a:solidFill>
                            <a:schemeClr val="tx1"/>
                          </a:solidFill>
                          <a:effectLst/>
                          <a:latin typeface="Times New Roman" pitchFamily="18" charset="0"/>
                        </a:rPr>
                        <a:t>III</a:t>
                      </a:r>
                    </a:p>
                  </a:txBody>
                  <a:tcPr marL="91430" marR="91430" marT="45712" marB="45712"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65789">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fontAlgn="base">
                        <a:spcBef>
                          <a:spcPct val="20000"/>
                        </a:spcBef>
                        <a:spcAft>
                          <a:spcPct val="0"/>
                        </a:spcAft>
                        <a:defRPr>
                          <a:solidFill>
                            <a:schemeClr val="tx1"/>
                          </a:solidFill>
                          <a:latin typeface="Times New Roman" pitchFamily="18" charset="0"/>
                        </a:defRPr>
                      </a:lvl6pPr>
                      <a:lvl7pPr fontAlgn="base">
                        <a:spcBef>
                          <a:spcPct val="20000"/>
                        </a:spcBef>
                        <a:spcAft>
                          <a:spcPct val="0"/>
                        </a:spcAft>
                        <a:defRPr>
                          <a:solidFill>
                            <a:schemeClr val="tx1"/>
                          </a:solidFill>
                          <a:latin typeface="Times New Roman" pitchFamily="18" charset="0"/>
                        </a:defRPr>
                      </a:lvl7pPr>
                      <a:lvl8pPr fontAlgn="base">
                        <a:spcBef>
                          <a:spcPct val="20000"/>
                        </a:spcBef>
                        <a:spcAft>
                          <a:spcPct val="0"/>
                        </a:spcAft>
                        <a:defRPr>
                          <a:solidFill>
                            <a:schemeClr val="tx1"/>
                          </a:solidFill>
                          <a:latin typeface="Times New Roman" pitchFamily="18" charset="0"/>
                        </a:defRPr>
                      </a:lvl8pPr>
                      <a:lvl9pPr fontAlgn="base">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Times New Roman" pitchFamily="18" charset="0"/>
                        </a:rPr>
                        <a:t>5.464 ha (87 % </a:t>
                      </a:r>
                      <a:r>
                        <a:rPr kumimoji="0" lang="cs-CZ" altLang="de-DE" sz="1800" b="0" i="0" u="none" strike="noStrike" cap="none" normalizeH="0" baseline="0" dirty="0" smtClean="0">
                          <a:ln>
                            <a:noFill/>
                          </a:ln>
                          <a:solidFill>
                            <a:schemeClr val="tx1"/>
                          </a:solidFill>
                          <a:effectLst/>
                          <a:latin typeface="Times New Roman" pitchFamily="18" charset="0"/>
                        </a:rPr>
                        <a:t>SM</a:t>
                      </a:r>
                      <a:r>
                        <a:rPr kumimoji="0" lang="de-DE" altLang="de-DE" sz="1800" b="0" i="0" u="none" strike="noStrike" cap="none" normalizeH="0" baseline="0" dirty="0" smtClean="0">
                          <a:ln>
                            <a:noFill/>
                          </a:ln>
                          <a:solidFill>
                            <a:schemeClr val="tx1"/>
                          </a:solidFill>
                          <a:effectLst/>
                          <a:latin typeface="Times New Roman" pitchFamily="18" charset="0"/>
                        </a:rPr>
                        <a:t> </a:t>
                      </a:r>
                      <a:r>
                        <a:rPr kumimoji="0" lang="de-DE" altLang="de-DE" sz="1800" b="0" i="0" u="none" strike="noStrike" cap="none" normalizeH="0" baseline="0" dirty="0" smtClean="0">
                          <a:ln>
                            <a:noFill/>
                          </a:ln>
                          <a:solidFill>
                            <a:schemeClr val="tx1"/>
                          </a:solidFill>
                          <a:effectLst/>
                          <a:latin typeface="Times New Roman" pitchFamily="18" charset="0"/>
                        </a:rPr>
                        <a:t>= 4.772 ha)</a:t>
                      </a:r>
                    </a:p>
                  </a:txBody>
                  <a:tcPr marL="91430" marR="91430" marT="45712" marB="45712"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65789">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fontAlgn="base">
                        <a:spcBef>
                          <a:spcPct val="20000"/>
                        </a:spcBef>
                        <a:spcAft>
                          <a:spcPct val="0"/>
                        </a:spcAft>
                        <a:defRPr>
                          <a:solidFill>
                            <a:schemeClr val="tx1"/>
                          </a:solidFill>
                          <a:latin typeface="Times New Roman" pitchFamily="18" charset="0"/>
                        </a:defRPr>
                      </a:lvl6pPr>
                      <a:lvl7pPr fontAlgn="base">
                        <a:spcBef>
                          <a:spcPct val="20000"/>
                        </a:spcBef>
                        <a:spcAft>
                          <a:spcPct val="0"/>
                        </a:spcAft>
                        <a:defRPr>
                          <a:solidFill>
                            <a:schemeClr val="tx1"/>
                          </a:solidFill>
                          <a:latin typeface="Times New Roman" pitchFamily="18" charset="0"/>
                        </a:defRPr>
                      </a:lvl7pPr>
                      <a:lvl8pPr fontAlgn="base">
                        <a:spcBef>
                          <a:spcPct val="20000"/>
                        </a:spcBef>
                        <a:spcAft>
                          <a:spcPct val="0"/>
                        </a:spcAft>
                        <a:defRPr>
                          <a:solidFill>
                            <a:schemeClr val="tx1"/>
                          </a:solidFill>
                          <a:latin typeface="Times New Roman" pitchFamily="18" charset="0"/>
                        </a:defRPr>
                      </a:lvl8pPr>
                      <a:lvl9pPr fontAlgn="base">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cs-CZ" altLang="de-DE" sz="1800" b="0" i="0" u="none" strike="noStrike" cap="none" normalizeH="0" baseline="0" dirty="0" err="1" smtClean="0">
                          <a:ln>
                            <a:noFill/>
                          </a:ln>
                          <a:solidFill>
                            <a:schemeClr val="tx1"/>
                          </a:solidFill>
                          <a:effectLst/>
                          <a:latin typeface="Times New Roman" pitchFamily="18" charset="0"/>
                        </a:rPr>
                        <a:t>Zakmenění</a:t>
                      </a:r>
                      <a:r>
                        <a:rPr kumimoji="0" lang="de-DE" altLang="de-DE" sz="1800" b="0" i="0" u="none" strike="noStrike" cap="none" normalizeH="0" baseline="0" dirty="0" smtClean="0">
                          <a:ln>
                            <a:noFill/>
                          </a:ln>
                          <a:solidFill>
                            <a:schemeClr val="tx1"/>
                          </a:solidFill>
                          <a:effectLst/>
                          <a:latin typeface="Times New Roman" pitchFamily="18" charset="0"/>
                        </a:rPr>
                        <a:t>: </a:t>
                      </a:r>
                      <a:r>
                        <a:rPr kumimoji="0" lang="de-DE" altLang="de-DE" sz="1800" b="0" i="0" u="none" strike="noStrike" cap="none" normalizeH="0" baseline="0" dirty="0" smtClean="0">
                          <a:ln>
                            <a:noFill/>
                          </a:ln>
                          <a:solidFill>
                            <a:schemeClr val="tx1"/>
                          </a:solidFill>
                          <a:effectLst/>
                          <a:latin typeface="Times New Roman" pitchFamily="18" charset="0"/>
                        </a:rPr>
                        <a:t>0,8</a:t>
                      </a:r>
                    </a:p>
                  </a:txBody>
                  <a:tcPr marL="91430" marR="91430" marT="45712" marB="45712"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695026">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fontAlgn="base">
                        <a:spcBef>
                          <a:spcPct val="20000"/>
                        </a:spcBef>
                        <a:spcAft>
                          <a:spcPct val="0"/>
                        </a:spcAft>
                        <a:defRPr>
                          <a:solidFill>
                            <a:schemeClr val="tx1"/>
                          </a:solidFill>
                          <a:latin typeface="Times New Roman" pitchFamily="18" charset="0"/>
                        </a:defRPr>
                      </a:lvl6pPr>
                      <a:lvl7pPr fontAlgn="base">
                        <a:spcBef>
                          <a:spcPct val="20000"/>
                        </a:spcBef>
                        <a:spcAft>
                          <a:spcPct val="0"/>
                        </a:spcAft>
                        <a:defRPr>
                          <a:solidFill>
                            <a:schemeClr val="tx1"/>
                          </a:solidFill>
                          <a:latin typeface="Times New Roman" pitchFamily="18" charset="0"/>
                        </a:defRPr>
                      </a:lvl7pPr>
                      <a:lvl8pPr fontAlgn="base">
                        <a:spcBef>
                          <a:spcPct val="20000"/>
                        </a:spcBef>
                        <a:spcAft>
                          <a:spcPct val="0"/>
                        </a:spcAft>
                        <a:defRPr>
                          <a:solidFill>
                            <a:schemeClr val="tx1"/>
                          </a:solidFill>
                          <a:latin typeface="Times New Roman" pitchFamily="18" charset="0"/>
                        </a:defRPr>
                      </a:lvl8pPr>
                      <a:lvl9pPr fontAlgn="base">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cs-CZ" altLang="de-DE" sz="1800" b="0" i="0" u="none" strike="noStrike" cap="none" normalizeH="0" baseline="0" dirty="0" smtClean="0">
                          <a:ln>
                            <a:noFill/>
                          </a:ln>
                          <a:solidFill>
                            <a:schemeClr val="tx1"/>
                          </a:solidFill>
                          <a:effectLst/>
                          <a:latin typeface="Times New Roman" pitchFamily="18" charset="0"/>
                        </a:rPr>
                        <a:t>Vysoký podíl škod loupáním</a:t>
                      </a:r>
                      <a:endParaRPr kumimoji="0" lang="de-DE" altLang="de-DE" sz="1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Times New Roman" pitchFamily="18" charset="0"/>
                        </a:rPr>
                        <a:t>4.234 ha (</a:t>
                      </a:r>
                      <a:r>
                        <a:rPr kumimoji="0" lang="de-DE" altLang="de-DE" sz="1800" b="1" i="0" u="none" strike="noStrike" cap="none" normalizeH="0" baseline="0" dirty="0" smtClean="0">
                          <a:ln>
                            <a:noFill/>
                          </a:ln>
                          <a:solidFill>
                            <a:schemeClr val="tx1"/>
                          </a:solidFill>
                          <a:effectLst/>
                          <a:latin typeface="Times New Roman" pitchFamily="18" charset="0"/>
                        </a:rPr>
                        <a:t>2.834 ha &gt; 50 %</a:t>
                      </a:r>
                      <a:r>
                        <a:rPr kumimoji="0" lang="de-DE" altLang="de-DE" sz="1800" b="0" i="0" u="none" strike="noStrike" cap="none" normalizeH="0" baseline="0" dirty="0" smtClean="0">
                          <a:ln>
                            <a:noFill/>
                          </a:ln>
                          <a:solidFill>
                            <a:schemeClr val="tx1"/>
                          </a:solidFill>
                          <a:effectLst/>
                          <a:latin typeface="Times New Roman" pitchFamily="18" charset="0"/>
                        </a:rPr>
                        <a:t> !!!)</a:t>
                      </a:r>
                    </a:p>
                  </a:txBody>
                  <a:tcPr marL="91430" marR="91430" marT="45712" marB="45712"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68195">
                <a:tc>
                  <a:txBody>
                    <a:bodyPr/>
                    <a:lstStyle>
                      <a:lvl1pPr>
                        <a:spcBef>
                          <a:spcPct val="20000"/>
                        </a:spcBef>
                        <a:defRPr sz="2800">
                          <a:solidFill>
                            <a:schemeClr val="tx1"/>
                          </a:solidFill>
                          <a:latin typeface="Times New Roman" pitchFamily="18" charset="0"/>
                        </a:defRPr>
                      </a:lvl1pPr>
                      <a:lvl2pPr>
                        <a:spcBef>
                          <a:spcPct val="20000"/>
                        </a:spcBef>
                        <a:defRPr sz="2400">
                          <a:solidFill>
                            <a:schemeClr val="tx1"/>
                          </a:solidFill>
                          <a:latin typeface="Times New Roman" pitchFamily="18" charset="0"/>
                        </a:defRPr>
                      </a:lvl2pPr>
                      <a:lvl3pPr>
                        <a:spcBef>
                          <a:spcPct val="20000"/>
                        </a:spcBef>
                        <a:defRPr sz="2000">
                          <a:solidFill>
                            <a:schemeClr val="tx1"/>
                          </a:solidFill>
                          <a:latin typeface="Times New Roman" pitchFamily="18" charset="0"/>
                        </a:defRPr>
                      </a:lvl3pPr>
                      <a:lvl4pPr>
                        <a:spcBef>
                          <a:spcPct val="20000"/>
                        </a:spcBef>
                        <a:defRPr>
                          <a:solidFill>
                            <a:schemeClr val="tx1"/>
                          </a:solidFill>
                          <a:latin typeface="Times New Roman" pitchFamily="18" charset="0"/>
                        </a:defRPr>
                      </a:lvl4pPr>
                      <a:lvl5pPr>
                        <a:spcBef>
                          <a:spcPct val="20000"/>
                        </a:spcBef>
                        <a:defRPr>
                          <a:solidFill>
                            <a:schemeClr val="tx1"/>
                          </a:solidFill>
                          <a:latin typeface="Times New Roman" pitchFamily="18" charset="0"/>
                        </a:defRPr>
                      </a:lvl5pPr>
                      <a:lvl6pPr fontAlgn="base">
                        <a:spcBef>
                          <a:spcPct val="20000"/>
                        </a:spcBef>
                        <a:spcAft>
                          <a:spcPct val="0"/>
                        </a:spcAft>
                        <a:defRPr>
                          <a:solidFill>
                            <a:schemeClr val="tx1"/>
                          </a:solidFill>
                          <a:latin typeface="Times New Roman" pitchFamily="18" charset="0"/>
                        </a:defRPr>
                      </a:lvl6pPr>
                      <a:lvl7pPr fontAlgn="base">
                        <a:spcBef>
                          <a:spcPct val="20000"/>
                        </a:spcBef>
                        <a:spcAft>
                          <a:spcPct val="0"/>
                        </a:spcAft>
                        <a:defRPr>
                          <a:solidFill>
                            <a:schemeClr val="tx1"/>
                          </a:solidFill>
                          <a:latin typeface="Times New Roman" pitchFamily="18" charset="0"/>
                        </a:defRPr>
                      </a:lvl7pPr>
                      <a:lvl8pPr fontAlgn="base">
                        <a:spcBef>
                          <a:spcPct val="20000"/>
                        </a:spcBef>
                        <a:spcAft>
                          <a:spcPct val="0"/>
                        </a:spcAft>
                        <a:defRPr>
                          <a:solidFill>
                            <a:schemeClr val="tx1"/>
                          </a:solidFill>
                          <a:latin typeface="Times New Roman" pitchFamily="18" charset="0"/>
                        </a:defRPr>
                      </a:lvl8pPr>
                      <a:lvl9pPr fontAlgn="base">
                        <a:spcBef>
                          <a:spcPct val="20000"/>
                        </a:spcBef>
                        <a:spcAft>
                          <a:spcPct val="0"/>
                        </a:spcAft>
                        <a:defRPr>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cs-CZ" altLang="de-DE" sz="1800" b="0" i="0" u="none" strike="noStrike" cap="none" normalizeH="0" baseline="0" dirty="0" smtClean="0">
                          <a:ln>
                            <a:noFill/>
                          </a:ln>
                          <a:solidFill>
                            <a:schemeClr val="tx1"/>
                          </a:solidFill>
                          <a:effectLst/>
                          <a:latin typeface="Times New Roman" pitchFamily="18" charset="0"/>
                        </a:rPr>
                        <a:t>SM</a:t>
                      </a:r>
                      <a:r>
                        <a:rPr kumimoji="0" lang="de-DE" altLang="de-DE" sz="1800" b="0" i="0" u="none" strike="noStrike" cap="none" normalizeH="0" baseline="0" dirty="0" smtClean="0">
                          <a:ln>
                            <a:noFill/>
                          </a:ln>
                          <a:solidFill>
                            <a:schemeClr val="tx1"/>
                          </a:solidFill>
                          <a:effectLst/>
                          <a:latin typeface="Times New Roman" pitchFamily="18" charset="0"/>
                        </a:rPr>
                        <a:t> </a:t>
                      </a:r>
                      <a:r>
                        <a:rPr kumimoji="0" lang="de-DE" altLang="de-DE" sz="1800" b="0" i="0" u="none" strike="noStrike" cap="none" normalizeH="0" baseline="0" dirty="0" smtClean="0">
                          <a:ln>
                            <a:noFill/>
                          </a:ln>
                          <a:solidFill>
                            <a:schemeClr val="tx1"/>
                          </a:solidFill>
                          <a:effectLst/>
                          <a:latin typeface="Times New Roman" pitchFamily="18" charset="0"/>
                        </a:rPr>
                        <a:t>51-60 </a:t>
                      </a:r>
                      <a:r>
                        <a:rPr kumimoji="0" lang="cs-CZ" altLang="de-DE" sz="1800" b="0" i="0" u="none" strike="noStrike" cap="none" normalizeH="0" baseline="0" dirty="0" smtClean="0">
                          <a:ln>
                            <a:noFill/>
                          </a:ln>
                          <a:solidFill>
                            <a:schemeClr val="tx1"/>
                          </a:solidFill>
                          <a:effectLst/>
                          <a:latin typeface="Times New Roman" pitchFamily="18" charset="0"/>
                        </a:rPr>
                        <a:t>let</a:t>
                      </a:r>
                      <a:r>
                        <a:rPr kumimoji="0" lang="de-DE" altLang="de-DE" sz="1800" b="0" i="0" u="none" strike="noStrike" cap="none" normalizeH="0" baseline="0" dirty="0" smtClean="0">
                          <a:ln>
                            <a:noFill/>
                          </a:ln>
                          <a:solidFill>
                            <a:schemeClr val="tx1"/>
                          </a:solidFill>
                          <a:effectLst/>
                          <a:latin typeface="Times New Roman" pitchFamily="18" charset="0"/>
                        </a:rPr>
                        <a:t>: </a:t>
                      </a:r>
                      <a:r>
                        <a:rPr kumimoji="0" lang="de-DE" altLang="de-DE" sz="1800" b="0" i="0" u="none" strike="noStrike" cap="none" normalizeH="0" baseline="0" dirty="0" smtClean="0">
                          <a:ln>
                            <a:noFill/>
                          </a:ln>
                          <a:solidFill>
                            <a:schemeClr val="tx1"/>
                          </a:solidFill>
                          <a:effectLst/>
                          <a:latin typeface="Times New Roman" pitchFamily="18" charset="0"/>
                        </a:rPr>
                        <a:t>2.778 ha; </a:t>
                      </a:r>
                      <a:r>
                        <a:rPr kumimoji="0" lang="de-DE" altLang="de-DE" sz="1800" b="1" i="0" u="none" strike="noStrike" cap="none" normalizeH="0" baseline="0" dirty="0" smtClean="0">
                          <a:ln>
                            <a:noFill/>
                          </a:ln>
                          <a:solidFill>
                            <a:schemeClr val="tx1"/>
                          </a:solidFill>
                          <a:effectLst/>
                          <a:latin typeface="Times New Roman" pitchFamily="18" charset="0"/>
                        </a:rPr>
                        <a:t>do 35 cm</a:t>
                      </a:r>
                    </a:p>
                  </a:txBody>
                  <a:tcPr marL="91430" marR="91430" marT="45712" marB="45712"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bl>
          </a:graphicData>
        </a:graphic>
      </p:graphicFrame>
      <p:sp>
        <p:nvSpPr>
          <p:cNvPr id="2" name="Textfeld 1"/>
          <p:cNvSpPr txBox="1"/>
          <p:nvPr/>
        </p:nvSpPr>
        <p:spPr>
          <a:xfrm>
            <a:off x="900113" y="115888"/>
            <a:ext cx="3095625" cy="46166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a:spAutoFit/>
          </a:bodyPr>
          <a:lstStyle/>
          <a:p>
            <a:pPr>
              <a:defRPr/>
            </a:pPr>
            <a:r>
              <a:rPr lang="cs-CZ" dirty="0" smtClean="0"/>
              <a:t>LHP</a:t>
            </a:r>
            <a:r>
              <a:rPr lang="de-DE" dirty="0" smtClean="0"/>
              <a:t> </a:t>
            </a:r>
            <a:r>
              <a:rPr lang="de-DE" dirty="0"/>
              <a:t>2008</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olienmaster">
  <a:themeElements>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clrMap bg1="lt1" tx1="dk1" bg2="lt2" tx2="dk2" accent1="accent1" accent2="accent2" accent3="accent3" accent4="accent4" accent5="accent5" accent6="accent6" hlink="hlink" folHlink="folHlink"/>
    </a:extraClrScheme>
    <a:extraClrScheme>
      <a:clrScheme name="Folienmaster 2">
        <a:dk1>
          <a:srgbClr val="69BE28"/>
        </a:dk1>
        <a:lt1>
          <a:srgbClr val="FFFFFF"/>
        </a:lt1>
        <a:dk2>
          <a:srgbClr val="DD4814"/>
        </a:dk2>
        <a:lt2>
          <a:srgbClr val="981E32"/>
        </a:lt2>
        <a:accent1>
          <a:srgbClr val="FF7900"/>
        </a:accent1>
        <a:accent2>
          <a:srgbClr val="F8DE6E"/>
        </a:accent2>
        <a:accent3>
          <a:srgbClr val="FFFFFF"/>
        </a:accent3>
        <a:accent4>
          <a:srgbClr val="59A221"/>
        </a:accent4>
        <a:accent5>
          <a:srgbClr val="FFBEAA"/>
        </a:accent5>
        <a:accent6>
          <a:srgbClr val="E1C963"/>
        </a:accent6>
        <a:hlink>
          <a:srgbClr val="002664"/>
        </a:hlink>
        <a:folHlink>
          <a:srgbClr val="9B9B9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Folienmaster">
  <a:themeElements>
    <a:clrScheme name="1_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1_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altLang="de-DE"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1_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clrMap bg1="lt1" tx1="dk1" bg2="lt2" tx2="dk2" accent1="accent1" accent2="accent2" accent3="accent3" accent4="accent4" accent5="accent5" accent6="accent6" hlink="hlink" folHlink="folHlink"/>
    </a:extraClrScheme>
    <a:extraClrScheme>
      <a:clrScheme name="1_Folienmaster 2">
        <a:dk1>
          <a:srgbClr val="69BE28"/>
        </a:dk1>
        <a:lt1>
          <a:srgbClr val="FFFFFF"/>
        </a:lt1>
        <a:dk2>
          <a:srgbClr val="DD4814"/>
        </a:dk2>
        <a:lt2>
          <a:srgbClr val="981E32"/>
        </a:lt2>
        <a:accent1>
          <a:srgbClr val="FF7900"/>
        </a:accent1>
        <a:accent2>
          <a:srgbClr val="F8DE6E"/>
        </a:accent2>
        <a:accent3>
          <a:srgbClr val="FFFFFF"/>
        </a:accent3>
        <a:accent4>
          <a:srgbClr val="59A221"/>
        </a:accent4>
        <a:accent5>
          <a:srgbClr val="FFBEAA"/>
        </a:accent5>
        <a:accent6>
          <a:srgbClr val="E1C963"/>
        </a:accent6>
        <a:hlink>
          <a:srgbClr val="002664"/>
        </a:hlink>
        <a:folHlink>
          <a:srgbClr val="9B9B9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Folienmaster 1">
    <a:dk1>
      <a:srgbClr val="333333"/>
    </a:dk1>
    <a:lt1>
      <a:srgbClr val="FFFFFF"/>
    </a:lt1>
    <a:dk2>
      <a:srgbClr val="000000"/>
    </a:dk2>
    <a:lt2>
      <a:srgbClr val="747678"/>
    </a:lt2>
    <a:accent1>
      <a:srgbClr val="008444"/>
    </a:accent1>
    <a:accent2>
      <a:srgbClr val="006751"/>
    </a:accent2>
    <a:accent3>
      <a:srgbClr val="FFFFFF"/>
    </a:accent3>
    <a:accent4>
      <a:srgbClr val="2A2A2A"/>
    </a:accent4>
    <a:accent5>
      <a:srgbClr val="AAC2B0"/>
    </a:accent5>
    <a:accent6>
      <a:srgbClr val="005D49"/>
    </a:accent6>
    <a:hlink>
      <a:srgbClr val="FFDC00"/>
    </a:hlink>
    <a:folHlink>
      <a:srgbClr val="C9CAC8"/>
    </a:folHlink>
  </a:clrScheme>
  <a:fontScheme name="Folienmaster">
    <a:majorFont>
      <a:latin typeface="Arial"/>
      <a:ea typeface="ＭＳ Ｐゴシック"/>
      <a:cs typeface=""/>
    </a:majorFont>
    <a:minorFont>
      <a:latin typeface="Arial"/>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128</TotalTime>
  <Words>1725</Words>
  <Application>Microsoft Office PowerPoint</Application>
  <PresentationFormat>Předvádění na obrazovce (4:3)</PresentationFormat>
  <Paragraphs>313</Paragraphs>
  <Slides>45</Slides>
  <Notes>17</Notes>
  <HiddenSlides>0</HiddenSlides>
  <MMClips>0</MMClips>
  <ScaleCrop>false</ScaleCrop>
  <HeadingPairs>
    <vt:vector size="8" baseType="variant">
      <vt:variant>
        <vt:lpstr>Použitá písma</vt:lpstr>
      </vt:variant>
      <vt:variant>
        <vt:i4>7</vt:i4>
      </vt:variant>
      <vt:variant>
        <vt:lpstr>Motiv</vt:lpstr>
      </vt:variant>
      <vt:variant>
        <vt:i4>2</vt:i4>
      </vt:variant>
      <vt:variant>
        <vt:lpstr>Vložené servery OLE</vt:lpstr>
      </vt:variant>
      <vt:variant>
        <vt:i4>2</vt:i4>
      </vt:variant>
      <vt:variant>
        <vt:lpstr>Nadpisy snímků</vt:lpstr>
      </vt:variant>
      <vt:variant>
        <vt:i4>45</vt:i4>
      </vt:variant>
    </vt:vector>
  </HeadingPairs>
  <TitlesOfParts>
    <vt:vector size="56" baseType="lpstr">
      <vt:lpstr>Arial</vt:lpstr>
      <vt:lpstr>ＭＳ Ｐゴシック</vt:lpstr>
      <vt:lpstr>Arial Unicode MS</vt:lpstr>
      <vt:lpstr>Calibri</vt:lpstr>
      <vt:lpstr>Wingdings</vt:lpstr>
      <vt:lpstr>Times New Roman</vt:lpstr>
      <vt:lpstr>Courier New</vt:lpstr>
      <vt:lpstr>Folienmaster</vt:lpstr>
      <vt:lpstr>1_Folienmaster</vt:lpstr>
      <vt:lpstr>Microsoft Office Excel-Diagramm</vt:lpstr>
      <vt:lpstr>List aplikace Microsoft Office Excel 97-2003</vt:lpstr>
      <vt:lpstr>Úspěšná tvorba smíšených lesních porostů díky důsledné myslivecké strategii na Forstbezirk Eibenstock</vt:lpstr>
      <vt:lpstr>Snímek 2</vt:lpstr>
      <vt:lpstr>Snímek 3</vt:lpstr>
      <vt:lpstr>Snímek 4</vt:lpstr>
      <vt:lpstr>8 Kůsů jelení zvěře/100 ha Lov s hosty byl prioritou masvní škody loupáním a okusem holoseče /imise obnova pouze smrkem občanské protesty proti zvěři</vt:lpstr>
      <vt:lpstr>Snímek 6</vt:lpstr>
      <vt:lpstr>Příliš vysoké stavy spárkaté zvěře mají zásadní vliv na kvalitu a úspěch přestavby lesa </vt:lpstr>
      <vt:lpstr>Ztráty na výnosech loupáním</vt:lpstr>
      <vt:lpstr>Snímek 9</vt:lpstr>
      <vt:lpstr>Snímek 10</vt:lpstr>
      <vt:lpstr>Snímek 11</vt:lpstr>
      <vt:lpstr>Snímek 12</vt:lpstr>
      <vt:lpstr>      </vt:lpstr>
      <vt:lpstr>Škodní události 2005 – 2015 na LS Eibenstock</vt:lpstr>
      <vt:lpstr>Smrk při klimatické změně rozsáhlé ztráty ploch</vt:lpstr>
      <vt:lpstr>Jedle bělokorá při klimatické změně minimální ztráty ploch</vt:lpstr>
      <vt:lpstr>Nutnost přestavby lesa a přiměřené myslivecké strategie z poledu LS Eibenstock</vt:lpstr>
      <vt:lpstr>Snímek 18</vt:lpstr>
      <vt:lpstr>Cíle lesní správy</vt:lpstr>
      <vt:lpstr>Snímek 20</vt:lpstr>
      <vt:lpstr>Přednosti smíšených lesů Zajištění mnohostraných funkcí lesa </vt:lpstr>
      <vt:lpstr>Snímek 22</vt:lpstr>
      <vt:lpstr> Dřevinná skladba LS Eibenstock   Dřevinná skladba v 16. století</vt:lpstr>
      <vt:lpstr>  Výhled – možná dřevinná skladba v roce 2100 </vt:lpstr>
      <vt:lpstr>Snímek 25</vt:lpstr>
      <vt:lpstr>Snímek 26</vt:lpstr>
      <vt:lpstr>Snímek 27</vt:lpstr>
      <vt:lpstr>Snímek 28</vt:lpstr>
      <vt:lpstr> Odstřel jelení zvěře na LSEibenstock - historie   (Zdroj H. Lindner)</vt:lpstr>
      <vt:lpstr>Snímek 30</vt:lpstr>
      <vt:lpstr>Snímek 31</vt:lpstr>
      <vt:lpstr>Rozdělení odstřelu v průběhu mysliveckého roku</vt:lpstr>
      <vt:lpstr>Rozmístění odstřelu jelení zvěře na LS Eibenstock: Myslivecké roky `13/`14 až `15/`16</vt:lpstr>
      <vt:lpstr>Hodnocení loupání 2015</vt:lpstr>
      <vt:lpstr>Hodnocení okusu 2015</vt:lpstr>
      <vt:lpstr>Snímek 36</vt:lpstr>
      <vt:lpstr>Cíle myslivosti</vt:lpstr>
      <vt:lpstr>Myslivecky důležitá opatření:  Žádný nájem  Lov v režii vlastními myslivci (zaměstnanci bezplatně, roční povolenky cizím za nízké ceny)  Systém prémií pro úspěšné lovce (od 5 – ti kusů se postupně vrací platba za povolenku, Povolení lovu silných jelenů)  Odbourání všech privilegií (Jeleni k výročí…, stejné povolenky k odstřelu pro všechny)  Redukce poplatkových lovů           (Myslivost je služba pro pěstování lesa– ne předmět obchodu)  Sřízení odstřelu přes cílové dohody</vt:lpstr>
      <vt:lpstr>Myslivecky důležitá opatření:  Odbourání všech restrikcí– využití zákonných možností  Vtažení mnoha pomocníků (zaměstnanci, přátelé..)  Lovit společně (Stavba loveckých chat…Podělit se o úspěch)    Myslivost musí být zábavou  </vt:lpstr>
      <vt:lpstr>Myslivecky důležitá opatření:  Zastavení krmení  Dobrá myslivecká infrastruktura (Budování naháňkových území, Možnosti čekané…)  Vnadění jablečnými výlisky a ovsem (malá množství: maximálně 3kg)  Společné čekanée, naháňky  Využití období aktivity zvěře (jaro, říje…)    </vt:lpstr>
      <vt:lpstr>Myslivecká opatření:  -Průběžné vzdělávání (Trénink ve střeleckém kině, Naháňová školení, nastřelování, semináře…)  -Podpora loveckých psů (zvláště honičů) (náhrady za držení psů, náklady na veterináře, GPS-obojky, ochranné vesty)  -moderní zbraně   </vt:lpstr>
      <vt:lpstr>Vytvoření optimálních rámcových podmínek:  - dobrá spolupráce s mysliveckými sousedy  Spojení zájmů díky spolupráci lesnických a jiných svazů    Úloha PRO SILVA a svazů vlastníků lesů  -práce s veřejností  -dobré politické propojení….kontakty s politiky     </vt:lpstr>
      <vt:lpstr>Shrnutí</vt:lpstr>
      <vt:lpstr>Snímek 44</vt:lpstr>
      <vt:lpstr>V</vt:lpstr>
    </vt:vector>
  </TitlesOfParts>
  <Company>Pleon GmbH</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Pascal Frank</dc:creator>
  <cp:lastModifiedBy>Karel Picura</cp:lastModifiedBy>
  <cp:revision>256</cp:revision>
  <cp:lastPrinted>2016-01-20T07:10:45Z</cp:lastPrinted>
  <dcterms:created xsi:type="dcterms:W3CDTF">2009-07-20T07:10:19Z</dcterms:created>
  <dcterms:modified xsi:type="dcterms:W3CDTF">2016-09-29T14:19:42Z</dcterms:modified>
</cp:coreProperties>
</file>